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1368B"/>
    <a:srgbClr val="009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A47-0112-4F42-A14A-0A46D235943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1CB-EEC4-4E9C-B19B-091A927B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8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A47-0112-4F42-A14A-0A46D235943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1CB-EEC4-4E9C-B19B-091A927B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1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A47-0112-4F42-A14A-0A46D235943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1CB-EEC4-4E9C-B19B-091A927B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1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A47-0112-4F42-A14A-0A46D235943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1CB-EEC4-4E9C-B19B-091A927B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3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A47-0112-4F42-A14A-0A46D235943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1CB-EEC4-4E9C-B19B-091A927B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7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A47-0112-4F42-A14A-0A46D235943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1CB-EEC4-4E9C-B19B-091A927B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7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A47-0112-4F42-A14A-0A46D235943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1CB-EEC4-4E9C-B19B-091A927B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3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A47-0112-4F42-A14A-0A46D235943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1CB-EEC4-4E9C-B19B-091A927B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6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A47-0112-4F42-A14A-0A46D235943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1CB-EEC4-4E9C-B19B-091A927B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6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A47-0112-4F42-A14A-0A46D235943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1CB-EEC4-4E9C-B19B-091A927B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8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BA47-0112-4F42-A14A-0A46D235943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51CB-EEC4-4E9C-B19B-091A927B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2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ABA47-0112-4F42-A14A-0A46D2359433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A51CB-EEC4-4E9C-B19B-091A927B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3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64185" y="595630"/>
            <a:ext cx="7010400" cy="5207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ct val="7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7200" b="1" kern="1400" dirty="0">
                <a:solidFill>
                  <a:srgbClr val="21368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NTHMP</a:t>
            </a:r>
            <a:endParaRPr lang="en-US" sz="7200" kern="1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>
              <a:lnSpc>
                <a:spcPct val="7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7200" b="1" kern="1400" dirty="0">
                <a:solidFill>
                  <a:srgbClr val="21368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Tsunami</a:t>
            </a:r>
            <a:endParaRPr lang="en-US" sz="7200" kern="1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>
              <a:lnSpc>
                <a:spcPct val="7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7200" b="1" kern="1400" dirty="0">
                <a:solidFill>
                  <a:srgbClr val="21368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  <a:endParaRPr lang="en-US" sz="7200" kern="1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>
              <a:lnSpc>
                <a:spcPct val="7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7200" b="1" kern="1400" dirty="0">
                <a:solidFill>
                  <a:srgbClr val="21368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</a:t>
            </a:r>
            <a:endParaRPr lang="en-US" sz="7200" kern="1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>
              <a:lnSpc>
                <a:spcPct val="7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kern="1400" dirty="0">
                <a:solidFill>
                  <a:srgbClr val="21368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US" sz="1150" kern="1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kern="1400" dirty="0">
                <a:solidFill>
                  <a:srgbClr val="21368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 the</a:t>
            </a:r>
            <a:br>
              <a:rPr lang="en-US" sz="2400" b="1" kern="1400" dirty="0">
                <a:solidFill>
                  <a:srgbClr val="21368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kern="1400" dirty="0">
                <a:solidFill>
                  <a:srgbClr val="21368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Tsunami Hazard</a:t>
            </a:r>
            <a:br>
              <a:rPr lang="en-US" sz="2400" b="1" kern="1400" dirty="0">
                <a:solidFill>
                  <a:srgbClr val="21368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kern="1400" dirty="0">
                <a:solidFill>
                  <a:srgbClr val="21368B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Mitigation Program</a:t>
            </a:r>
            <a:endParaRPr lang="en-US" sz="2400" kern="1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kern="1400" dirty="0">
                <a:solidFill>
                  <a:srgbClr val="21368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15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5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7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5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8310" y="169574"/>
            <a:ext cx="6875780" cy="214630"/>
          </a:xfrm>
          <a:prstGeom prst="rect">
            <a:avLst/>
          </a:prstGeom>
          <a:solidFill>
            <a:srgbClr val="2136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71"/>
          <a:stretch/>
        </p:blipFill>
        <p:spPr bwMode="auto">
          <a:xfrm>
            <a:off x="150495" y="5706491"/>
            <a:ext cx="7471410" cy="4162425"/>
          </a:xfrm>
          <a:prstGeom prst="rect">
            <a:avLst/>
          </a:prstGeom>
          <a:ln>
            <a:noFill/>
          </a:ln>
          <a:effectLst>
            <a:softEdge rad="4064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his logo illustrates the three key functions of the NTHMP: hazard assessment, mitigation, and warning guidance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690" y="3275330"/>
            <a:ext cx="2888615" cy="240284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64185" y="9672036"/>
            <a:ext cx="6875780" cy="91440"/>
          </a:xfrm>
          <a:prstGeom prst="rect">
            <a:avLst/>
          </a:prstGeom>
          <a:solidFill>
            <a:srgbClr val="00906A"/>
          </a:solidFill>
          <a:ln>
            <a:noFill/>
          </a:ln>
          <a:effectLst/>
          <a:ex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28580" y="8434178"/>
            <a:ext cx="6762115" cy="987963"/>
          </a:xfrm>
          <a:prstGeom prst="rect">
            <a:avLst/>
          </a:prstGeom>
          <a:solidFill>
            <a:srgbClr val="FFFFFF">
              <a:alpha val="40000"/>
            </a:srgbClr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rot="0" vert="horz" wrap="square" lIns="182880" tIns="182880" rIns="182880" bIns="9144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en-US" sz="2200" kern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 a free copy </a:t>
            </a:r>
            <a:r>
              <a:rPr lang="en-US" sz="2200" kern="1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</a:t>
            </a:r>
            <a:r>
              <a:rPr lang="en-US" sz="2200" kern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strike="noStrike" kern="1400" dirty="0">
                <a:solidFill>
                  <a:srgbClr val="2136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https://nws.weather.gov/nthmp/guide/</a:t>
            </a:r>
            <a:endParaRPr lang="en-US" sz="2400" u="sng" kern="1400" dirty="0">
              <a:solidFill>
                <a:srgbClr val="2136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68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64185" y="415324"/>
            <a:ext cx="7010400" cy="687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231775">
              <a:lnSpc>
                <a:spcPct val="114000"/>
              </a:lnSpc>
              <a:spcAft>
                <a:spcPts val="1200"/>
              </a:spcAft>
            </a:pPr>
            <a:r>
              <a:rPr lang="en-US" sz="2000" b="1" dirty="0">
                <a:solidFill>
                  <a:srgbClr val="21368B"/>
                </a:solidFill>
              </a:rPr>
              <a:t>Table of Contents</a:t>
            </a:r>
          </a:p>
          <a:p>
            <a:pPr marL="463550" indent="-231775">
              <a:spcAft>
                <a:spcPts val="400"/>
              </a:spcAft>
            </a:pP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Introduction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1.1.	What is the purpose of this guide?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1.2.	Who will benefit from this information?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1.3.	How is this guide organized?</a:t>
            </a:r>
          </a:p>
          <a:p>
            <a:pPr marL="463550">
              <a:spcAft>
                <a:spcPts val="800"/>
              </a:spcAft>
            </a:pPr>
            <a:r>
              <a:rPr lang="en-US" sz="1200" dirty="0">
                <a:latin typeface="Garamond" panose="02020404030301010803" pitchFamily="18" charset="0"/>
              </a:rPr>
              <a:t>1.4.	What is the National Tsunami Hazard Mitigation Program?</a:t>
            </a:r>
          </a:p>
          <a:p>
            <a:pPr marL="463550" indent="-231775">
              <a:spcAft>
                <a:spcPts val="400"/>
              </a:spcAft>
            </a:pP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	Tsunami Basics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2.1.	What is a tsunami?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2.2.	What causes a tsunami?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2.3.	Where do tsunamis happen?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2.4.	When do tsunamis happen?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2.5.	What is the difference between a local and a distant tsunami?</a:t>
            </a:r>
          </a:p>
          <a:p>
            <a:pPr marL="463550">
              <a:spcAft>
                <a:spcPts val="800"/>
              </a:spcAft>
            </a:pPr>
            <a:r>
              <a:rPr lang="en-US" sz="1200" dirty="0">
                <a:latin typeface="Garamond" panose="02020404030301010803" pitchFamily="18" charset="0"/>
              </a:rPr>
              <a:t>2.6.	Why are tsunamis dangerous?</a:t>
            </a:r>
          </a:p>
          <a:p>
            <a:pPr marL="463550" indent="-231775">
              <a:spcAft>
                <a:spcPts val="400"/>
              </a:spcAft>
            </a:pP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	Tsunamis in the United States</a:t>
            </a:r>
          </a:p>
          <a:p>
            <a:pPr marL="463550">
              <a:spcAft>
                <a:spcPts val="800"/>
              </a:spcAft>
            </a:pPr>
            <a:r>
              <a:rPr lang="en-US" sz="1200" dirty="0">
                <a:latin typeface="Garamond" panose="02020404030301010803" pitchFamily="18" charset="0"/>
              </a:rPr>
              <a:t>3.1.	Where can tsunamis happen in the United States?</a:t>
            </a:r>
          </a:p>
          <a:p>
            <a:pPr marL="463550" indent="-231775">
              <a:spcAft>
                <a:spcPts val="400"/>
              </a:spcAft>
            </a:pP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	U.S. Tsunami Warning System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4.1.	What is the U.S. Tsunami Warning System?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4.2.	What do the U.S. tsunami warning centers do?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4.3.	How do the U.S. tsunami warning centers detect and observe tsunamis?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4.4.	How do the U.S. tsunami warning centers forecast and warn about tsunamis?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4.5.	What is a tsunami message?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4.6.	How do the U.S. tsunami warning centers issue tsunami messages?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4.7.	What federal agencies support the U.S. Tsunami Warning System and what are their roles?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4.8.	What roles do state/territory and local governments have in the U.S. Tsunami Warning System?</a:t>
            </a:r>
          </a:p>
          <a:p>
            <a:pPr marL="463550">
              <a:spcAft>
                <a:spcPts val="800"/>
              </a:spcAft>
            </a:pPr>
            <a:r>
              <a:rPr lang="en-US" sz="1200" dirty="0">
                <a:latin typeface="Garamond" panose="02020404030301010803" pitchFamily="18" charset="0"/>
              </a:rPr>
              <a:t>4.9.	How does the United States support international tsunami warning systems?</a:t>
            </a:r>
          </a:p>
          <a:p>
            <a:pPr marL="463550" indent="-231775">
              <a:spcAft>
                <a:spcPts val="400"/>
              </a:spcAft>
            </a:pP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	Tsunami Safety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5.1.	What is my risk?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5.2.	How will I know if a tsunami is coming?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5.3.	How can I prepare for a tsunami?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5.4.	How should I respond to a tsunami message?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5.5.	What should I do after a tsunami?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5.6.	What do I need to do to prepare for and respond to a tsunami if I am a boat owner or captain?</a:t>
            </a:r>
          </a:p>
          <a:p>
            <a:pPr marL="463550">
              <a:spcAft>
                <a:spcPts val="400"/>
              </a:spcAft>
            </a:pPr>
            <a:r>
              <a:rPr lang="en-US" sz="1200" dirty="0">
                <a:latin typeface="Garamond" panose="02020404030301010803" pitchFamily="18" charset="0"/>
              </a:rPr>
              <a:t>5.7.	How can coastal communities prepare for a tsunami?</a:t>
            </a:r>
          </a:p>
          <a:p>
            <a:pPr marL="463550" indent="-231775">
              <a:spcBef>
                <a:spcPts val="600"/>
              </a:spcBef>
              <a:spcAft>
                <a:spcPts val="400"/>
              </a:spcAft>
            </a:pP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Appendix A: Acronyms</a:t>
            </a:r>
          </a:p>
          <a:p>
            <a:pPr marL="463550" indent="-231775">
              <a:spcAft>
                <a:spcPts val="400"/>
              </a:spcAft>
            </a:pP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Appendix B: Historic Tsunamis</a:t>
            </a:r>
          </a:p>
          <a:p>
            <a:pPr marL="463550" indent="-231775">
              <a:spcAft>
                <a:spcPts val="400"/>
              </a:spcAft>
            </a:pP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Appendix C: Key Resources</a:t>
            </a:r>
          </a:p>
          <a:p>
            <a:pPr marL="463550" indent="-231775">
              <a:spcAft>
                <a:spcPts val="400"/>
              </a:spcAft>
            </a:pP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Appendix D: NTHMP Partner Contact Information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8310" y="169574"/>
            <a:ext cx="6875780" cy="214630"/>
          </a:xfrm>
          <a:prstGeom prst="rect">
            <a:avLst/>
          </a:prstGeom>
          <a:solidFill>
            <a:srgbClr val="2136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64185" y="9672036"/>
            <a:ext cx="6875780" cy="91440"/>
          </a:xfrm>
          <a:prstGeom prst="rect">
            <a:avLst/>
          </a:prstGeom>
          <a:solidFill>
            <a:srgbClr val="00906A"/>
          </a:solidFill>
          <a:ln>
            <a:noFill/>
          </a:ln>
          <a:effectLst/>
          <a:extLst/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4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19</Words>
  <Application>Microsoft Office PowerPoint</Application>
  <PresentationFormat>Custom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Tahoma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Christa Rabenold</dc:creator>
  <cp:lastModifiedBy>Christa Rabenold</cp:lastModifiedBy>
  <cp:revision>8</cp:revision>
  <cp:lastPrinted>2019-04-04T12:47:30Z</cp:lastPrinted>
  <dcterms:created xsi:type="dcterms:W3CDTF">2019-04-03T20:16:56Z</dcterms:created>
  <dcterms:modified xsi:type="dcterms:W3CDTF">2019-04-11T14:15:39Z</dcterms:modified>
</cp:coreProperties>
</file>