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70a8ac5e75_2_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g70a8ac5e7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63ebb537d9_0_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g63ebb537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05e6ad889_0_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g705e6ad8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few of the other national centers of NCEP include the Tropical Prediction / Hurricane Center, the Storm Prediction Center, and the Space Weather Prediction Center.</a:t>
            </a:r>
            <a:endParaRPr/>
          </a:p>
        </p:txBody>
      </p:sp>
      <p:sp>
        <p:nvSpPr>
          <p:cNvPr id="144" name="Google Shape;144;p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14400" y="13176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828800" y="3073400"/>
            <a:ext cx="85344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5016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000399" cy="1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TWO_OBJECT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609600" y="1141600"/>
            <a:ext cx="10972800" cy="52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609600" y="12954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6197600" y="12954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463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5016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3000399" cy="160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/>
        </p:nvSpPr>
        <p:spPr>
          <a:xfrm>
            <a:off x="1346350" y="959250"/>
            <a:ext cx="9542400" cy="4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Aviation Weather Center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briefing for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WFO LWX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Aviation </a:t>
            </a:r>
            <a:r>
              <a:rPr lang="en-US" sz="4800" dirty="0" smtClean="0">
                <a:latin typeface="Calibri"/>
                <a:ea typeface="Calibri"/>
                <a:cs typeface="Calibri"/>
                <a:sym typeface="Calibri"/>
              </a:rPr>
              <a:t>Customers 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Forum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Jonathan Leffler, Warning Coordination Meteorologist</a:t>
            </a:r>
            <a:endParaRPr sz="24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 sz="4800"/>
              <a:t>Domestic Aviation Operations</a:t>
            </a:r>
            <a:endParaRPr sz="4800"/>
          </a:p>
        </p:txBody>
      </p:sp>
      <p:grpSp>
        <p:nvGrpSpPr>
          <p:cNvPr id="309" name="Google Shape;309;p18"/>
          <p:cNvGrpSpPr/>
          <p:nvPr/>
        </p:nvGrpSpPr>
        <p:grpSpPr>
          <a:xfrm>
            <a:off x="166479" y="1433883"/>
            <a:ext cx="11832314" cy="5074280"/>
            <a:chOff x="2706" y="138484"/>
            <a:chExt cx="11832314" cy="5074280"/>
          </a:xfrm>
        </p:grpSpPr>
        <p:cxnSp>
          <p:nvCxnSpPr>
            <p:cNvPr id="310" name="Google Shape;310;p18"/>
            <p:cNvCxnSpPr/>
            <p:nvPr/>
          </p:nvCxnSpPr>
          <p:spPr>
            <a:xfrm>
              <a:off x="2706" y="645912"/>
              <a:ext cx="0" cy="4566852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1" name="Google Shape;311;p18"/>
            <p:cNvSpPr/>
            <p:nvPr/>
          </p:nvSpPr>
          <p:spPr>
            <a:xfrm>
              <a:off x="129563" y="798140"/>
              <a:ext cx="2401910" cy="205508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129563" y="2853224"/>
              <a:ext cx="2401910" cy="2359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8"/>
            <p:cNvSpPr txBox="1"/>
            <p:nvPr/>
          </p:nvSpPr>
          <p:spPr>
            <a:xfrm>
              <a:off x="129563" y="2853224"/>
              <a:ext cx="2401910" cy="2359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SIGMETs</a:t>
              </a:r>
              <a:endParaRPr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CONUS</a:t>
              </a:r>
              <a:endParaRPr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Coastal Waters</a:t>
              </a:r>
              <a:endParaRPr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8"/>
            <p:cNvSpPr/>
            <p:nvPr/>
          </p:nvSpPr>
          <p:spPr>
            <a:xfrm>
              <a:off x="2706" y="138484"/>
              <a:ext cx="2537140" cy="507428"/>
            </a:xfrm>
            <a:prstGeom prst="rect">
              <a:avLst/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8"/>
            <p:cNvSpPr txBox="1"/>
            <p:nvPr/>
          </p:nvSpPr>
          <p:spPr>
            <a:xfrm>
              <a:off x="2706" y="138484"/>
              <a:ext cx="2537140" cy="5074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Warnings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6" name="Google Shape;316;p18"/>
            <p:cNvCxnSpPr/>
            <p:nvPr/>
          </p:nvCxnSpPr>
          <p:spPr>
            <a:xfrm>
              <a:off x="3101097" y="645912"/>
              <a:ext cx="0" cy="4566852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7" name="Google Shape;317;p18"/>
            <p:cNvSpPr/>
            <p:nvPr/>
          </p:nvSpPr>
          <p:spPr>
            <a:xfrm>
              <a:off x="3227954" y="798140"/>
              <a:ext cx="2401910" cy="205508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3227954" y="2853224"/>
              <a:ext cx="2401910" cy="2359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8"/>
            <p:cNvSpPr txBox="1"/>
            <p:nvPr/>
          </p:nvSpPr>
          <p:spPr>
            <a:xfrm>
              <a:off x="3227966" y="2853224"/>
              <a:ext cx="2401800" cy="23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75" tIns="81275" rIns="81275" bIns="8127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ts val="32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AIRMET</a:t>
              </a:r>
              <a:endParaRPr sz="32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9900"/>
                </a:buClr>
                <a:buSzPts val="32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en-US" sz="28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FM </a:t>
              </a:r>
              <a:r>
                <a:rPr lang="en-US" sz="3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r>
                <a:rPr lang="en-US" sz="28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onvective </a:t>
              </a:r>
              <a:r>
                <a:rPr lang="en-US" sz="3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en-US" sz="28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orecast</a:t>
              </a:r>
              <a:endParaRPr sz="28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rgbClr val="009900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Low-Level SIGWX</a:t>
              </a:r>
              <a:endParaRPr sz="28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3101097" y="138484"/>
              <a:ext cx="2537140" cy="507428"/>
            </a:xfrm>
            <a:prstGeom prst="rect">
              <a:avLst/>
            </a:prstGeom>
            <a:solidFill>
              <a:srgbClr val="009900"/>
            </a:solidFill>
            <a:ln w="285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8"/>
            <p:cNvSpPr txBox="1"/>
            <p:nvPr/>
          </p:nvSpPr>
          <p:spPr>
            <a:xfrm>
              <a:off x="3101097" y="138484"/>
              <a:ext cx="2537140" cy="5074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55875" tIns="55875" rIns="55875" bIns="5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Advisories &amp; </a:t>
              </a:r>
              <a:br>
                <a:rPr lang="en-US" sz="2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Forecasts</a:t>
              </a: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2" name="Google Shape;322;p18"/>
            <p:cNvCxnSpPr/>
            <p:nvPr/>
          </p:nvCxnSpPr>
          <p:spPr>
            <a:xfrm>
              <a:off x="6199489" y="645912"/>
              <a:ext cx="0" cy="4566852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3" name="Google Shape;323;p18"/>
            <p:cNvSpPr/>
            <p:nvPr/>
          </p:nvSpPr>
          <p:spPr>
            <a:xfrm>
              <a:off x="6326346" y="798140"/>
              <a:ext cx="2401910" cy="205508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6326346" y="2853224"/>
              <a:ext cx="2401910" cy="2359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8"/>
            <p:cNvSpPr txBox="1"/>
            <p:nvPr/>
          </p:nvSpPr>
          <p:spPr>
            <a:xfrm>
              <a:off x="6326346" y="2853224"/>
              <a:ext cx="2401910" cy="2359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3600"/>
                <a:buFont typeface="Calibri"/>
                <a:buChar char="•"/>
              </a:pPr>
              <a:r>
                <a:rPr lang="en-US" sz="36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CWSUs</a:t>
              </a:r>
              <a:endParaRPr sz="3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40"/>
                </a:spcBef>
                <a:spcAft>
                  <a:spcPts val="0"/>
                </a:spcAft>
                <a:buClr>
                  <a:schemeClr val="accent6"/>
                </a:buClr>
                <a:buSzPts val="3600"/>
                <a:buFont typeface="Calibri"/>
                <a:buChar char="•"/>
              </a:pPr>
              <a:r>
                <a:rPr lang="en-US" sz="36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Airlines</a:t>
              </a:r>
              <a:endParaRPr sz="3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40"/>
                </a:spcBef>
                <a:spcAft>
                  <a:spcPts val="0"/>
                </a:spcAft>
                <a:buClr>
                  <a:schemeClr val="accent6"/>
                </a:buClr>
                <a:buSzPts val="3600"/>
                <a:buFont typeface="Calibri"/>
                <a:buChar char="•"/>
              </a:pPr>
              <a:r>
                <a:rPr lang="en-US" sz="36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FAA</a:t>
              </a:r>
              <a:endParaRPr sz="3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6199489" y="138484"/>
              <a:ext cx="2537140" cy="507428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8"/>
            <p:cNvSpPr txBox="1"/>
            <p:nvPr/>
          </p:nvSpPr>
          <p:spPr>
            <a:xfrm>
              <a:off x="6199489" y="138484"/>
              <a:ext cx="2537140" cy="5074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Collaboration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8" name="Google Shape;328;p18"/>
            <p:cNvCxnSpPr/>
            <p:nvPr/>
          </p:nvCxnSpPr>
          <p:spPr>
            <a:xfrm>
              <a:off x="9297880" y="645912"/>
              <a:ext cx="0" cy="4566852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9" name="Google Shape;329;p18"/>
            <p:cNvSpPr/>
            <p:nvPr/>
          </p:nvSpPr>
          <p:spPr>
            <a:xfrm>
              <a:off x="9424737" y="798140"/>
              <a:ext cx="2401910" cy="205508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9424737" y="2853224"/>
              <a:ext cx="2401910" cy="2359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8"/>
            <p:cNvSpPr txBox="1"/>
            <p:nvPr/>
          </p:nvSpPr>
          <p:spPr>
            <a:xfrm>
              <a:off x="9424737" y="2853224"/>
              <a:ext cx="2401910" cy="2359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2400"/>
                <a:buFont typeface="Calibri"/>
                <a:buChar char="•"/>
              </a:pPr>
              <a:r>
                <a:rPr lang="en-US" sz="24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Convective SIGMET</a:t>
              </a:r>
              <a:endPara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accent2"/>
                </a:buClr>
                <a:buSzPts val="2400"/>
                <a:buFont typeface="Calibri"/>
                <a:buChar char="•"/>
              </a:pPr>
              <a:r>
                <a:rPr lang="en-US" sz="24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TCF</a:t>
              </a:r>
              <a:endPara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accent2"/>
                </a:buClr>
                <a:buSzPts val="2400"/>
                <a:buFont typeface="Calibri"/>
                <a:buChar char="•"/>
              </a:pPr>
              <a:r>
                <a:rPr lang="en-US" sz="24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Turbulence</a:t>
              </a:r>
              <a:endPara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accent2"/>
                </a:buClr>
                <a:buSzPts val="2400"/>
                <a:buFont typeface="Calibri"/>
                <a:buChar char="•"/>
              </a:pPr>
              <a:r>
                <a:rPr lang="en-US" sz="24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Icing</a:t>
              </a:r>
              <a:endPara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accent2"/>
                </a:buClr>
                <a:buSzPts val="2400"/>
                <a:buFont typeface="Calibri"/>
                <a:buChar char="•"/>
              </a:pPr>
              <a:r>
                <a:rPr lang="en-US" sz="24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Clouds &amp; Visibility</a:t>
              </a:r>
              <a:endPara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9297880" y="138484"/>
              <a:ext cx="2537140" cy="507428"/>
            </a:xfrm>
            <a:prstGeom prst="rect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8"/>
            <p:cNvSpPr txBox="1"/>
            <p:nvPr/>
          </p:nvSpPr>
          <p:spPr>
            <a:xfrm>
              <a:off x="9297880" y="138484"/>
              <a:ext cx="2537140" cy="5074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Desks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</a:pPr>
            <a:r>
              <a:rPr lang="en-US" sz="4800"/>
              <a:t>National Aviation Meteorologists</a:t>
            </a:r>
            <a:endParaRPr sz="4800"/>
          </a:p>
        </p:txBody>
      </p:sp>
      <p:grpSp>
        <p:nvGrpSpPr>
          <p:cNvPr id="339" name="Google Shape;339;p19"/>
          <p:cNvGrpSpPr/>
          <p:nvPr/>
        </p:nvGrpSpPr>
        <p:grpSpPr>
          <a:xfrm>
            <a:off x="179866" y="1457971"/>
            <a:ext cx="11832274" cy="5074328"/>
            <a:chOff x="2706" y="138484"/>
            <a:chExt cx="11832274" cy="5074328"/>
          </a:xfrm>
        </p:grpSpPr>
        <p:cxnSp>
          <p:nvCxnSpPr>
            <p:cNvPr id="340" name="Google Shape;340;p19"/>
            <p:cNvCxnSpPr/>
            <p:nvPr/>
          </p:nvCxnSpPr>
          <p:spPr>
            <a:xfrm>
              <a:off x="2706" y="645912"/>
              <a:ext cx="0" cy="45669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1" name="Google Shape;341;p19"/>
            <p:cNvSpPr/>
            <p:nvPr/>
          </p:nvSpPr>
          <p:spPr>
            <a:xfrm>
              <a:off x="129563" y="2853224"/>
              <a:ext cx="2401800" cy="23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706" y="138484"/>
              <a:ext cx="2537100" cy="507300"/>
            </a:xfrm>
            <a:prstGeom prst="rect">
              <a:avLst/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9"/>
            <p:cNvSpPr txBox="1"/>
            <p:nvPr/>
          </p:nvSpPr>
          <p:spPr>
            <a:xfrm>
              <a:off x="2706" y="138484"/>
              <a:ext cx="2537100" cy="507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Decision Support</a:t>
              </a: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4" name="Google Shape;344;p19"/>
            <p:cNvCxnSpPr/>
            <p:nvPr/>
          </p:nvCxnSpPr>
          <p:spPr>
            <a:xfrm>
              <a:off x="3101097" y="645912"/>
              <a:ext cx="0" cy="45669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5" name="Google Shape;345;p19"/>
            <p:cNvSpPr/>
            <p:nvPr/>
          </p:nvSpPr>
          <p:spPr>
            <a:xfrm>
              <a:off x="3227954" y="2853224"/>
              <a:ext cx="2401800" cy="23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3101097" y="138484"/>
              <a:ext cx="2537100" cy="507300"/>
            </a:xfrm>
            <a:prstGeom prst="rect">
              <a:avLst/>
            </a:prstGeom>
            <a:solidFill>
              <a:srgbClr val="009900"/>
            </a:solidFill>
            <a:ln w="285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9"/>
            <p:cNvSpPr txBox="1"/>
            <p:nvPr/>
          </p:nvSpPr>
          <p:spPr>
            <a:xfrm>
              <a:off x="3101097" y="138484"/>
              <a:ext cx="2537100" cy="507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55875" tIns="55875" rIns="55875" bIns="5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NAS Assessment</a:t>
              </a: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8" name="Google Shape;348;p19"/>
            <p:cNvCxnSpPr/>
            <p:nvPr/>
          </p:nvCxnSpPr>
          <p:spPr>
            <a:xfrm>
              <a:off x="6199489" y="645912"/>
              <a:ext cx="0" cy="45669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9" name="Google Shape;349;p19"/>
            <p:cNvSpPr/>
            <p:nvPr/>
          </p:nvSpPr>
          <p:spPr>
            <a:xfrm>
              <a:off x="6326346" y="2853224"/>
              <a:ext cx="2401800" cy="23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6199489" y="138484"/>
              <a:ext cx="2537100" cy="5073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9"/>
            <p:cNvSpPr txBox="1"/>
            <p:nvPr/>
          </p:nvSpPr>
          <p:spPr>
            <a:xfrm>
              <a:off x="6199489" y="138484"/>
              <a:ext cx="2537100" cy="507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PERTI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2" name="Google Shape;352;p19"/>
            <p:cNvCxnSpPr/>
            <p:nvPr/>
          </p:nvCxnSpPr>
          <p:spPr>
            <a:xfrm>
              <a:off x="9297880" y="645912"/>
              <a:ext cx="0" cy="45669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3" name="Google Shape;353;p19"/>
            <p:cNvSpPr/>
            <p:nvPr/>
          </p:nvSpPr>
          <p:spPr>
            <a:xfrm>
              <a:off x="9424737" y="2853224"/>
              <a:ext cx="2401800" cy="23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9"/>
            <p:cNvSpPr txBox="1"/>
            <p:nvPr/>
          </p:nvSpPr>
          <p:spPr>
            <a:xfrm>
              <a:off x="9424737" y="2853224"/>
              <a:ext cx="2401800" cy="23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Joint Air Traffic Operations Command’s Incident Command System</a:t>
              </a:r>
              <a:endParaRPr sz="27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9297880" y="138484"/>
              <a:ext cx="2537100" cy="507300"/>
            </a:xfrm>
            <a:prstGeom prst="rect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9"/>
            <p:cNvSpPr txBox="1"/>
            <p:nvPr/>
          </p:nvSpPr>
          <p:spPr>
            <a:xfrm>
              <a:off x="9297880" y="138484"/>
              <a:ext cx="2537100" cy="507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JATOC/J-CAT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" name="Google Shape;357;p19"/>
          <p:cNvSpPr/>
          <p:nvPr/>
        </p:nvSpPr>
        <p:spPr>
          <a:xfrm>
            <a:off x="238325" y="2060275"/>
            <a:ext cx="2452500" cy="21057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9"/>
          <p:cNvSpPr/>
          <p:nvPr/>
        </p:nvSpPr>
        <p:spPr>
          <a:xfrm>
            <a:off x="3367200" y="2092675"/>
            <a:ext cx="2407200" cy="204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9"/>
          <p:cNvSpPr/>
          <p:nvPr/>
        </p:nvSpPr>
        <p:spPr>
          <a:xfrm>
            <a:off x="6450776" y="2060269"/>
            <a:ext cx="2530500" cy="2165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9"/>
          <p:cNvSpPr txBox="1"/>
          <p:nvPr/>
        </p:nvSpPr>
        <p:spPr>
          <a:xfrm>
            <a:off x="231636" y="4225384"/>
            <a:ext cx="2530500" cy="2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71100" rIns="71100" bIns="711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Embedded Impact Decision Support Services</a:t>
            </a:r>
            <a:endParaRPr sz="2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9"/>
          <p:cNvSpPr txBox="1"/>
          <p:nvPr/>
        </p:nvSpPr>
        <p:spPr>
          <a:xfrm>
            <a:off x="3367206" y="4225384"/>
            <a:ext cx="2530500" cy="2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71100" rIns="71100" bIns="71100" anchor="t" anchorCtr="0">
            <a:noAutofit/>
          </a:bodyPr>
          <a:lstStyle/>
          <a:p>
            <a:pPr marL="2857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Post-event Reviews</a:t>
            </a:r>
            <a:endParaRPr sz="2800" b="0" i="0" u="none" strike="noStrike" cap="non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9900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Debriefings</a:t>
            </a:r>
            <a:endParaRPr sz="2800" b="0" i="0" u="none" strike="noStrike" cap="none">
              <a:solidFill>
                <a:srgbClr val="00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8255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9"/>
          <p:cNvSpPr txBox="1"/>
          <p:nvPr/>
        </p:nvSpPr>
        <p:spPr>
          <a:xfrm>
            <a:off x="6502776" y="4225384"/>
            <a:ext cx="2530500" cy="2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75" tIns="81275" rIns="81275" bIns="81275" anchor="t" anchorCtr="0">
            <a:noAutofit/>
          </a:bodyPr>
          <a:lstStyle/>
          <a:p>
            <a:pPr marL="2857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sz="2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Execute</a:t>
            </a:r>
            <a:endParaRPr sz="2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 sz="2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Train</a:t>
            </a:r>
            <a:endParaRPr sz="2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Improv</a:t>
            </a:r>
            <a:r>
              <a:rPr lang="en-US" sz="3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32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9" descr="S:\OPS\WX\NAM\meckert\Pics\OPS_PICS\IMG_0599.JPG"/>
          <p:cNvPicPr preferRelativeResize="0"/>
          <p:nvPr/>
        </p:nvPicPr>
        <p:blipFill rotWithShape="1">
          <a:blip r:embed="rId6">
            <a:alphaModFix/>
          </a:blip>
          <a:srcRect l="7092" r="2776"/>
          <a:stretch/>
        </p:blipFill>
        <p:spPr>
          <a:xfrm>
            <a:off x="9541725" y="2092675"/>
            <a:ext cx="2530500" cy="21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 sz="4800"/>
              <a:t>Aviation Support Branch</a:t>
            </a:r>
            <a:endParaRPr sz="4800"/>
          </a:p>
        </p:txBody>
      </p:sp>
      <p:grpSp>
        <p:nvGrpSpPr>
          <p:cNvPr id="369" name="Google Shape;369;p20"/>
          <p:cNvGrpSpPr/>
          <p:nvPr/>
        </p:nvGrpSpPr>
        <p:grpSpPr>
          <a:xfrm>
            <a:off x="1342073" y="1376820"/>
            <a:ext cx="9532927" cy="5504555"/>
            <a:chOff x="1397623" y="-23417"/>
            <a:chExt cx="9532927" cy="5504555"/>
          </a:xfrm>
        </p:grpSpPr>
        <p:cxnSp>
          <p:nvCxnSpPr>
            <p:cNvPr id="370" name="Google Shape;370;p20"/>
            <p:cNvCxnSpPr/>
            <p:nvPr/>
          </p:nvCxnSpPr>
          <p:spPr>
            <a:xfrm>
              <a:off x="1397623" y="573996"/>
              <a:ext cx="0" cy="4907100"/>
            </a:xfrm>
            <a:prstGeom prst="straightConnector1">
              <a:avLst/>
            </a:prstGeom>
            <a:solidFill>
              <a:srgbClr val="FFFFFF">
                <a:alpha val="89019"/>
              </a:srgbClr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371" name="Google Shape;371;p20"/>
            <p:cNvSpPr/>
            <p:nvPr/>
          </p:nvSpPr>
          <p:spPr>
            <a:xfrm>
              <a:off x="1533936" y="737571"/>
              <a:ext cx="2580900" cy="22083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533936" y="2945831"/>
              <a:ext cx="2580900" cy="25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 txBox="1"/>
            <p:nvPr/>
          </p:nvSpPr>
          <p:spPr>
            <a:xfrm>
              <a:off x="1533936" y="2945831"/>
              <a:ext cx="2580900" cy="25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75" tIns="55875" rIns="55875" bIns="5587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Web Services</a:t>
              </a:r>
              <a:endParaRPr sz="2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FF00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WAFS Internet Files Service</a:t>
              </a:r>
              <a:endParaRPr sz="2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FF00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Numerical Aviation Wx Prediction</a:t>
              </a:r>
              <a:endParaRPr sz="2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FF00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Shift Fill-In</a:t>
              </a:r>
              <a:endParaRPr sz="2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397623" y="-23417"/>
              <a:ext cx="2726100" cy="649500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 txBox="1"/>
            <p:nvPr/>
          </p:nvSpPr>
          <p:spPr>
            <a:xfrm>
              <a:off x="1397623" y="-23417"/>
              <a:ext cx="2726100" cy="649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58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Products &amp; Services</a:t>
              </a: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6" name="Google Shape;376;p20"/>
            <p:cNvCxnSpPr/>
            <p:nvPr/>
          </p:nvCxnSpPr>
          <p:spPr>
            <a:xfrm>
              <a:off x="4732876" y="573996"/>
              <a:ext cx="0" cy="4907100"/>
            </a:xfrm>
            <a:prstGeom prst="straightConnector1">
              <a:avLst/>
            </a:prstGeom>
            <a:solidFill>
              <a:srgbClr val="FFFFFF">
                <a:alpha val="89019"/>
              </a:srgbClr>
            </a:solidFill>
            <a:ln w="12700" cap="flat" cmpd="sng">
              <a:solidFill>
                <a:srgbClr val="00BF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377" name="Google Shape;377;p20"/>
            <p:cNvSpPr/>
            <p:nvPr/>
          </p:nvSpPr>
          <p:spPr>
            <a:xfrm>
              <a:off x="4869188" y="737571"/>
              <a:ext cx="2580900" cy="22083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4869188" y="2945831"/>
              <a:ext cx="2580900" cy="25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 txBox="1"/>
            <p:nvPr/>
          </p:nvSpPr>
          <p:spPr>
            <a:xfrm>
              <a:off x="4869188" y="2945831"/>
              <a:ext cx="2580900" cy="25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75" tIns="55875" rIns="55875" bIns="5587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IT Architecture</a:t>
              </a:r>
              <a:endParaRPr sz="22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0099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IT Security</a:t>
              </a:r>
              <a:endParaRPr sz="22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0099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Production Systems</a:t>
              </a:r>
              <a:endParaRPr sz="22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00990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Data Management</a:t>
              </a:r>
              <a:endParaRPr sz="22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732876" y="-23417"/>
              <a:ext cx="2726100" cy="649500"/>
            </a:xfrm>
            <a:prstGeom prst="rect">
              <a:avLst/>
            </a:prstGeom>
            <a:solidFill>
              <a:srgbClr val="009900"/>
            </a:solidFill>
            <a:ln w="12700" cap="flat" cmpd="sng">
              <a:solidFill>
                <a:srgbClr val="00BF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 txBox="1"/>
            <p:nvPr/>
          </p:nvSpPr>
          <p:spPr>
            <a:xfrm>
              <a:off x="4732876" y="-23417"/>
              <a:ext cx="2726100" cy="649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58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Data, Technology &amp; Infrastructure</a:t>
              </a: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82" name="Google Shape;382;p20"/>
            <p:cNvCxnSpPr/>
            <p:nvPr/>
          </p:nvCxnSpPr>
          <p:spPr>
            <a:xfrm>
              <a:off x="8068128" y="573996"/>
              <a:ext cx="0" cy="4907100"/>
            </a:xfrm>
            <a:prstGeom prst="straightConnector1">
              <a:avLst/>
            </a:prstGeom>
            <a:solidFill>
              <a:srgbClr val="FFFFFF">
                <a:alpha val="89019"/>
              </a:srgbClr>
            </a:solidFill>
            <a:ln w="12700" cap="flat" cmpd="sng">
              <a:solidFill>
                <a:srgbClr val="7F007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383" name="Google Shape;383;p20"/>
            <p:cNvSpPr/>
            <p:nvPr/>
          </p:nvSpPr>
          <p:spPr>
            <a:xfrm>
              <a:off x="8204440" y="737571"/>
              <a:ext cx="2580900" cy="2208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8204440" y="2945831"/>
              <a:ext cx="2580900" cy="25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 txBox="1"/>
            <p:nvPr/>
          </p:nvSpPr>
          <p:spPr>
            <a:xfrm>
              <a:off x="8204450" y="2945838"/>
              <a:ext cx="2726100" cy="253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75" tIns="55875" rIns="55875" bIns="5587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800080"/>
                  </a:solidFill>
                  <a:latin typeface="Calibri"/>
                  <a:ea typeface="Calibri"/>
                  <a:cs typeface="Calibri"/>
                  <a:sym typeface="Calibri"/>
                </a:rPr>
                <a:t>Aviation Weather Testbed</a:t>
              </a:r>
              <a:endParaRPr sz="2200" b="0" i="0" u="none" strike="noStrike" cap="none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80008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800080"/>
                  </a:solidFill>
                  <a:latin typeface="Calibri"/>
                  <a:ea typeface="Calibri"/>
                  <a:cs typeface="Calibri"/>
                  <a:sym typeface="Calibri"/>
                </a:rPr>
                <a:t>Aviation Weather Research Program</a:t>
              </a:r>
              <a:endParaRPr sz="2200" b="0" i="0" u="none" strike="noStrike" cap="none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800080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rgbClr val="800080"/>
                  </a:solidFill>
                  <a:latin typeface="Calibri"/>
                  <a:ea typeface="Calibri"/>
                  <a:cs typeface="Calibri"/>
                  <a:sym typeface="Calibri"/>
                </a:rPr>
                <a:t>Clouds/Visibility Research</a:t>
              </a:r>
              <a:endParaRPr sz="2200" b="0" i="0" u="none" strike="noStrike" cap="none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8068128" y="-23417"/>
              <a:ext cx="2726100" cy="649500"/>
            </a:xfrm>
            <a:prstGeom prst="rect">
              <a:avLst/>
            </a:prstGeom>
            <a:solidFill>
              <a:srgbClr val="7F007F"/>
            </a:solidFill>
            <a:ln w="12700" cap="flat" cmpd="sng">
              <a:solidFill>
                <a:srgbClr val="7F007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 txBox="1"/>
            <p:nvPr/>
          </p:nvSpPr>
          <p:spPr>
            <a:xfrm>
              <a:off x="8068128" y="-23417"/>
              <a:ext cx="2726100" cy="649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Science and Technology</a:t>
              </a: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 sz="4800"/>
              <a:t>Improving Aviation Services</a:t>
            </a:r>
            <a:endParaRPr sz="4800"/>
          </a:p>
        </p:txBody>
      </p:sp>
      <p:sp>
        <p:nvSpPr>
          <p:cNvPr id="393" name="Google Shape;393;p21"/>
          <p:cNvSpPr txBox="1"/>
          <p:nvPr/>
        </p:nvSpPr>
        <p:spPr>
          <a:xfrm>
            <a:off x="1068675" y="1589450"/>
            <a:ext cx="10459500" cy="4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PIREPs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Primary source for validating AIRMET/SIGMET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Null values are just as important as severe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Submit reports at </a:t>
            </a:r>
            <a:r>
              <a:rPr lang="en-US" sz="3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aviationweather.gov/pirep/submit</a:t>
            </a:r>
            <a:endParaRPr sz="3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21"/>
          <p:cNvPicPr preferRelativeResize="0"/>
          <p:nvPr/>
        </p:nvPicPr>
        <p:blipFill rotWithShape="1">
          <a:blip r:embed="rId3">
            <a:alphaModFix/>
          </a:blip>
          <a:srcRect b="22033"/>
          <a:stretch/>
        </p:blipFill>
        <p:spPr>
          <a:xfrm>
            <a:off x="2041975" y="3886200"/>
            <a:ext cx="7498451" cy="25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 sz="4800"/>
              <a:t>Improving Aviation Services</a:t>
            </a:r>
            <a:endParaRPr sz="4800"/>
          </a:p>
        </p:txBody>
      </p:sp>
      <p:sp>
        <p:nvSpPr>
          <p:cNvPr id="400" name="Google Shape;400;p22"/>
          <p:cNvSpPr txBox="1"/>
          <p:nvPr/>
        </p:nvSpPr>
        <p:spPr>
          <a:xfrm>
            <a:off x="1068675" y="1589450"/>
            <a:ext cx="10459500" cy="4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TAFs/Aviation Forecast Discussions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Timing beyond near term is important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Examples: TCF &amp; TS, IFR &amp; LL SIGWX/AIRMET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Alternate scenarios for conditions unable to convey in TAF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CWSU staffed 16/7, mid shift TCF sets up morning push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Industry &amp; WFO participation in chat very helpful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/>
              <a:t>Questions?</a:t>
            </a:r>
            <a:endParaRPr sz="4800"/>
          </a:p>
        </p:txBody>
      </p:sp>
      <p:pic>
        <p:nvPicPr>
          <p:cNvPr id="406" name="Google Shape;406;p23" descr="airplan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140" y="1295400"/>
            <a:ext cx="10980259" cy="5559631"/>
          </a:xfrm>
          <a:prstGeom prst="snip1Rect">
            <a:avLst>
              <a:gd name="adj" fmla="val 10807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</a:pPr>
            <a:r>
              <a:rPr lang="en-US" sz="3600"/>
              <a:t>ISO 9001:2015</a:t>
            </a:r>
            <a:br>
              <a:rPr lang="en-US" sz="3600"/>
            </a:br>
            <a:r>
              <a:rPr lang="en-US" sz="3600"/>
              <a:t>Quality Management System</a:t>
            </a:r>
            <a:endParaRPr/>
          </a:p>
        </p:txBody>
      </p: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724825" y="1846275"/>
            <a:ext cx="6335100" cy="4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0"/>
              <a:t>Ensures AWC continu</a:t>
            </a:r>
            <a:r>
              <a:rPr lang="en-US" sz="2400"/>
              <a:t>ously</a:t>
            </a:r>
            <a:r>
              <a:rPr lang="en-US" sz="2400" b="0"/>
              <a:t> improves </a:t>
            </a:r>
            <a:endParaRPr sz="2400" b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0"/>
              <a:t>Incorporates internal and external audits</a:t>
            </a:r>
            <a:r>
              <a:rPr lang="en-US" sz="2400"/>
              <a:t>  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0"/>
              <a:t>AWC</a:t>
            </a:r>
            <a:r>
              <a:rPr lang="en-US" sz="2400"/>
              <a:t> has been certified </a:t>
            </a:r>
            <a:r>
              <a:rPr lang="en-US" sz="2400" b="0"/>
              <a:t>under the ISO:9001 standard since 2012.  </a:t>
            </a:r>
            <a:endParaRPr sz="2400" b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0"/>
              <a:t>The AWC is currently the only United States government weather forecasting center that meets ICAO requirements to adhere to the ISO:9001 standard.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970"/>
              </a:spcBef>
              <a:spcAft>
                <a:spcPts val="0"/>
              </a:spcAft>
              <a:buClr>
                <a:schemeClr val="dk1"/>
              </a:buClr>
              <a:buSzPts val="1850"/>
              <a:buNone/>
            </a:pPr>
            <a:endParaRPr sz="2400"/>
          </a:p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62898">
            <a:off x="7632612" y="1815733"/>
            <a:ext cx="3697025" cy="533388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/>
          </a:blip>
          <a:srcRect l="31644" t="19408" r="3136" b="19401"/>
          <a:stretch/>
        </p:blipFill>
        <p:spPr>
          <a:xfrm>
            <a:off x="1576137" y="1249380"/>
            <a:ext cx="9091862" cy="556208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147" name="Google Shape;147;p11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 Black"/>
              <a:buNone/>
            </a:pPr>
            <a:r>
              <a:rPr lang="en-US"/>
              <a:t>AWC National Footprint</a:t>
            </a:r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609602" y="5598091"/>
            <a:ext cx="5472900" cy="126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349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Aviation Weather Center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Area Forecast Center - Washington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Kansas City, MO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11" descr="W:\AWC Pictures\Logos\AWC_clean_lg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7649" y="3541923"/>
            <a:ext cx="1000940" cy="100094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50" name="Google Shape;150;p11" descr="http://usmilitary.about.com/library/milinfo/affacts/afw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7917" y="3152805"/>
            <a:ext cx="45946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51" name="Google Shape;151;p11" descr="http://www.afweather.af.mil/shared/media/ggallery/webgraphic/AFG-061027-00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7978" y="3742112"/>
            <a:ext cx="446443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152" name="Google Shape;152;p11"/>
          <p:cNvSpPr/>
          <p:nvPr/>
        </p:nvSpPr>
        <p:spPr>
          <a:xfrm>
            <a:off x="7530336" y="5677148"/>
            <a:ext cx="4344000" cy="1101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349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Aviation Meteorologists 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FAA Air Traffic Control System Command Center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Warrenton, VA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>
            <a:off x="576634" y="1541544"/>
            <a:ext cx="3606000" cy="1028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349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557</a:t>
            </a:r>
            <a:r>
              <a: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Weather Wing 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Weather Group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 Site - </a:t>
            </a:r>
            <a:r>
              <a:rPr lang="en-US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Offutt AFB, Omaha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7941100" y="1418538"/>
            <a:ext cx="3522300" cy="1395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349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557</a:t>
            </a:r>
            <a:r>
              <a: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WW/1</a:t>
            </a:r>
            <a:r>
              <a: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WXG/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Operational </a:t>
            </a:r>
            <a:b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 Squadron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Backup Site - </a:t>
            </a:r>
            <a:r>
              <a:rPr lang="en-US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Scott AFB, St. Louis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" name="Google Shape;155;p11"/>
          <p:cNvCxnSpPr>
            <a:stCxn id="154" idx="1"/>
            <a:endCxn id="151" idx="3"/>
          </p:cNvCxnSpPr>
          <p:nvPr/>
        </p:nvCxnSpPr>
        <p:spPr>
          <a:xfrm flipH="1">
            <a:off x="6014350" y="2814438"/>
            <a:ext cx="3687900" cy="1156200"/>
          </a:xfrm>
          <a:prstGeom prst="straightConnector1">
            <a:avLst/>
          </a:prstGeom>
          <a:noFill/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cxnSp>
      <p:cxnSp>
        <p:nvCxnSpPr>
          <p:cNvPr id="156" name="Google Shape;156;p11"/>
          <p:cNvCxnSpPr>
            <a:stCxn id="153" idx="1"/>
            <a:endCxn id="150" idx="0"/>
          </p:cNvCxnSpPr>
          <p:nvPr/>
        </p:nvCxnSpPr>
        <p:spPr>
          <a:xfrm>
            <a:off x="2379634" y="2569944"/>
            <a:ext cx="1797900" cy="582900"/>
          </a:xfrm>
          <a:prstGeom prst="straightConnector1">
            <a:avLst/>
          </a:prstGeom>
          <a:noFill/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cxnSp>
      <p:cxnSp>
        <p:nvCxnSpPr>
          <p:cNvPr id="157" name="Google Shape;157;p11"/>
          <p:cNvCxnSpPr>
            <a:stCxn id="148" idx="3"/>
            <a:endCxn id="149" idx="2"/>
          </p:cNvCxnSpPr>
          <p:nvPr/>
        </p:nvCxnSpPr>
        <p:spPr>
          <a:xfrm rot="10800000" flipH="1">
            <a:off x="3346052" y="4542991"/>
            <a:ext cx="1332000" cy="1055100"/>
          </a:xfrm>
          <a:prstGeom prst="straightConnector1">
            <a:avLst/>
          </a:prstGeom>
          <a:noFill/>
          <a:ln w="114300" cap="flat" cmpd="sng">
            <a:solidFill>
              <a:srgbClr val="0F0FF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cxnSp>
      <p:cxnSp>
        <p:nvCxnSpPr>
          <p:cNvPr id="158" name="Google Shape;158;p11"/>
          <p:cNvCxnSpPr>
            <a:endCxn id="159" idx="2"/>
          </p:cNvCxnSpPr>
          <p:nvPr/>
        </p:nvCxnSpPr>
        <p:spPr>
          <a:xfrm rot="10800000">
            <a:off x="9327008" y="4542863"/>
            <a:ext cx="32100" cy="1010700"/>
          </a:xfrm>
          <a:prstGeom prst="straightConnector1">
            <a:avLst/>
          </a:prstGeom>
          <a:noFill/>
          <a:ln w="1143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cxnSp>
      <p:pic>
        <p:nvPicPr>
          <p:cNvPr id="159" name="Google Shape;159;p11" descr="W:\AWC Pictures\Logos\AWC_clean_lg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6633" y="3742112"/>
            <a:ext cx="800751" cy="800751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/>
              <a:t>AWC Key Stakeholders</a:t>
            </a:r>
            <a:endParaRPr/>
          </a:p>
        </p:txBody>
      </p:sp>
      <p:grpSp>
        <p:nvGrpSpPr>
          <p:cNvPr id="165" name="Google Shape;165;p12"/>
          <p:cNvGrpSpPr/>
          <p:nvPr/>
        </p:nvGrpSpPr>
        <p:grpSpPr>
          <a:xfrm>
            <a:off x="149484" y="2041249"/>
            <a:ext cx="12038697" cy="4070943"/>
            <a:chOff x="3710" y="745849"/>
            <a:chExt cx="12038697" cy="4070943"/>
          </a:xfrm>
        </p:grpSpPr>
        <p:sp>
          <p:nvSpPr>
            <p:cNvPr id="166" name="Google Shape;166;p12"/>
            <p:cNvSpPr/>
            <p:nvPr/>
          </p:nvSpPr>
          <p:spPr>
            <a:xfrm>
              <a:off x="356823" y="905916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2"/>
            <p:cNvSpPr txBox="1"/>
            <p:nvPr/>
          </p:nvSpPr>
          <p:spPr>
            <a:xfrm>
              <a:off x="356823" y="905916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Federal Aviation Administration (FAA)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3710" y="745849"/>
              <a:ext cx="1186500" cy="1163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4426615" y="905916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2"/>
            <p:cNvSpPr txBox="1"/>
            <p:nvPr/>
          </p:nvSpPr>
          <p:spPr>
            <a:xfrm>
              <a:off x="4426615" y="905916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National Transportation Safety Board (NTSB)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2"/>
            <p:cNvSpPr/>
            <p:nvPr/>
          </p:nvSpPr>
          <p:spPr>
            <a:xfrm>
              <a:off x="4073502" y="745849"/>
              <a:ext cx="1186500" cy="11637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2"/>
            <p:cNvSpPr/>
            <p:nvPr/>
          </p:nvSpPr>
          <p:spPr>
            <a:xfrm>
              <a:off x="8496407" y="905916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2"/>
            <p:cNvSpPr txBox="1"/>
            <p:nvPr/>
          </p:nvSpPr>
          <p:spPr>
            <a:xfrm>
              <a:off x="8496407" y="905916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National Business Aviation Association (NBAA)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8143294" y="745849"/>
              <a:ext cx="1186500" cy="11637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356823" y="2300965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2"/>
            <p:cNvSpPr txBox="1"/>
            <p:nvPr/>
          </p:nvSpPr>
          <p:spPr>
            <a:xfrm>
              <a:off x="356823" y="2300965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Commercial Airlines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3710" y="2140897"/>
              <a:ext cx="1186500" cy="11637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4426615" y="2300965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2"/>
            <p:cNvSpPr txBox="1"/>
            <p:nvPr/>
          </p:nvSpPr>
          <p:spPr>
            <a:xfrm>
              <a:off x="4426615" y="2300965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General Aviation Community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4073502" y="2140897"/>
              <a:ext cx="1186500" cy="11637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8496407" y="2220931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2"/>
            <p:cNvSpPr txBox="1"/>
            <p:nvPr/>
          </p:nvSpPr>
          <p:spPr>
            <a:xfrm>
              <a:off x="8496407" y="2220931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Aircraft Owner and Pilot Association (AOPA)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8143294" y="2367010"/>
              <a:ext cx="1186500" cy="5514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>
              <a:off x="357273" y="3639394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2"/>
            <p:cNvSpPr txBox="1"/>
            <p:nvPr/>
          </p:nvSpPr>
          <p:spPr>
            <a:xfrm>
              <a:off x="357273" y="3639394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International Meteorological Service Providers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2"/>
            <p:cNvSpPr/>
            <p:nvPr/>
          </p:nvSpPr>
          <p:spPr>
            <a:xfrm>
              <a:off x="4160" y="3605143"/>
              <a:ext cx="1186500" cy="9120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2"/>
            <p:cNvSpPr/>
            <p:nvPr/>
          </p:nvSpPr>
          <p:spPr>
            <a:xfrm>
              <a:off x="4558742" y="3708592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2"/>
            <p:cNvSpPr txBox="1"/>
            <p:nvPr/>
          </p:nvSpPr>
          <p:spPr>
            <a:xfrm>
              <a:off x="4558742" y="3708592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0575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International Civil Aviation Organization (ICAO)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2"/>
            <p:cNvSpPr/>
            <p:nvPr/>
          </p:nvSpPr>
          <p:spPr>
            <a:xfrm>
              <a:off x="3810106" y="3535946"/>
              <a:ext cx="1449900" cy="11886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8495957" y="3658573"/>
              <a:ext cx="3546000" cy="1108200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2"/>
            <p:cNvSpPr txBox="1"/>
            <p:nvPr/>
          </p:nvSpPr>
          <p:spPr>
            <a:xfrm>
              <a:off x="8495957" y="3658573"/>
              <a:ext cx="3546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0575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United States </a:t>
              </a:r>
              <a:b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Air Force (USAF)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2"/>
            <p:cNvSpPr/>
            <p:nvPr/>
          </p:nvSpPr>
          <p:spPr>
            <a:xfrm>
              <a:off x="8300578" y="3585965"/>
              <a:ext cx="921300" cy="988500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3" name="Google Shape;193;p12" descr="Image result for jet blue airline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60020" y="9285552"/>
            <a:ext cx="164029" cy="6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3"/>
          <p:cNvGrpSpPr/>
          <p:nvPr/>
        </p:nvGrpSpPr>
        <p:grpSpPr>
          <a:xfrm>
            <a:off x="24062" y="1468205"/>
            <a:ext cx="8697955" cy="5388648"/>
            <a:chOff x="0" y="1146"/>
            <a:chExt cx="8697955" cy="5388648"/>
          </a:xfrm>
        </p:grpSpPr>
        <p:cxnSp>
          <p:nvCxnSpPr>
            <p:cNvPr id="199" name="Google Shape;199;p13"/>
            <p:cNvCxnSpPr/>
            <p:nvPr/>
          </p:nvCxnSpPr>
          <p:spPr>
            <a:xfrm>
              <a:off x="0" y="5389794"/>
              <a:ext cx="8697900" cy="0"/>
            </a:xfrm>
            <a:prstGeom prst="straightConnector1">
              <a:avLst/>
            </a:prstGeom>
            <a:noFill/>
            <a:ln w="28575" cap="flat" cmpd="sng">
              <a:solidFill>
                <a:srgbClr val="CA97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0" y="4026401"/>
              <a:ext cx="8697900" cy="0"/>
            </a:xfrm>
            <a:prstGeom prst="straightConnector1">
              <a:avLst/>
            </a:prstGeom>
            <a:noFill/>
            <a:ln w="28575" cap="flat" cmpd="sng">
              <a:solidFill>
                <a:srgbClr val="CA97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0" y="2663008"/>
              <a:ext cx="8697900" cy="0"/>
            </a:xfrm>
            <a:prstGeom prst="straightConnector1">
              <a:avLst/>
            </a:prstGeom>
            <a:noFill/>
            <a:ln w="28575" cap="flat" cmpd="sng">
              <a:solidFill>
                <a:srgbClr val="CA97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0" y="1299616"/>
              <a:ext cx="8697900" cy="0"/>
            </a:xfrm>
            <a:prstGeom prst="straightConnector1">
              <a:avLst/>
            </a:prstGeom>
            <a:noFill/>
            <a:ln w="28575" cap="flat" cmpd="sng">
              <a:solidFill>
                <a:srgbClr val="CA97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3" name="Google Shape;203;p13"/>
            <p:cNvSpPr/>
            <p:nvPr/>
          </p:nvSpPr>
          <p:spPr>
            <a:xfrm>
              <a:off x="2261455" y="1146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3"/>
            <p:cNvSpPr txBox="1"/>
            <p:nvPr/>
          </p:nvSpPr>
          <p:spPr>
            <a:xfrm>
              <a:off x="2261455" y="1146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MWO</a:t>
              </a:r>
              <a:endParaRPr sz="6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0" y="1146"/>
              <a:ext cx="2261400" cy="12984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3"/>
            <p:cNvSpPr txBox="1"/>
            <p:nvPr/>
          </p:nvSpPr>
          <p:spPr>
            <a:xfrm>
              <a:off x="0" y="1146"/>
              <a:ext cx="1469400" cy="1298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0" dir="276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2261455" y="1364539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2261455" y="1364539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VAAC</a:t>
              </a:r>
              <a:endParaRPr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0" y="1364539"/>
              <a:ext cx="2261400" cy="12984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3"/>
            <p:cNvSpPr txBox="1"/>
            <p:nvPr/>
          </p:nvSpPr>
          <p:spPr>
            <a:xfrm>
              <a:off x="0" y="1364539"/>
              <a:ext cx="1469400" cy="1298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261455" y="2727932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 txBox="1"/>
            <p:nvPr/>
          </p:nvSpPr>
          <p:spPr>
            <a:xfrm>
              <a:off x="2261455" y="2727932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CWSU</a:t>
              </a:r>
              <a:endParaRPr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0" y="2727932"/>
              <a:ext cx="2261400" cy="12984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3"/>
            <p:cNvSpPr txBox="1"/>
            <p:nvPr/>
          </p:nvSpPr>
          <p:spPr>
            <a:xfrm>
              <a:off x="0" y="2727932"/>
              <a:ext cx="1469400" cy="1298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85725" dir="276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261455" y="4091324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3"/>
            <p:cNvSpPr txBox="1"/>
            <p:nvPr/>
          </p:nvSpPr>
          <p:spPr>
            <a:xfrm>
              <a:off x="2261455" y="4091324"/>
              <a:ext cx="6436500" cy="12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lang="en-US" sz="6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WFO</a:t>
              </a:r>
              <a:endParaRPr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0" y="4091324"/>
              <a:ext cx="2261400" cy="12984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3"/>
            <p:cNvSpPr txBox="1"/>
            <p:nvPr/>
          </p:nvSpPr>
          <p:spPr>
            <a:xfrm>
              <a:off x="0" y="4091324"/>
              <a:ext cx="1469400" cy="1298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122</a:t>
              </a:r>
              <a:endPara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/>
              <a:t>NOAA/NWS Aviation Program</a:t>
            </a:r>
            <a:endParaRPr/>
          </a:p>
        </p:txBody>
      </p:sp>
      <p:pic>
        <p:nvPicPr>
          <p:cNvPr id="220" name="Google Shape;22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4027" y="1274903"/>
            <a:ext cx="7365446" cy="561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</a:pPr>
            <a:r>
              <a:rPr lang="en-US" sz="4000"/>
              <a:t>US Area of Responsibility for </a:t>
            </a:r>
            <a:endParaRPr sz="4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</a:pPr>
            <a:r>
              <a:rPr lang="en-US" sz="4000"/>
              <a:t>Aviation Warnings (SIGMETs)</a:t>
            </a:r>
            <a:endParaRPr sz="4000"/>
          </a:p>
        </p:txBody>
      </p:sp>
      <p:grpSp>
        <p:nvGrpSpPr>
          <p:cNvPr id="226" name="Google Shape;226;p14"/>
          <p:cNvGrpSpPr/>
          <p:nvPr/>
        </p:nvGrpSpPr>
        <p:grpSpPr>
          <a:xfrm>
            <a:off x="602141" y="1382712"/>
            <a:ext cx="10363198" cy="5332414"/>
            <a:chOff x="602141" y="1382712"/>
            <a:chExt cx="10363198" cy="5332414"/>
          </a:xfrm>
        </p:grpSpPr>
        <p:pic>
          <p:nvPicPr>
            <p:cNvPr id="227" name="Google Shape;227;p14" descr="AWC - HEMS Tool - Mozilla Firefox"/>
            <p:cNvPicPr preferRelativeResize="0"/>
            <p:nvPr/>
          </p:nvPicPr>
          <p:blipFill rotWithShape="1">
            <a:blip r:embed="rId3">
              <a:alphaModFix/>
            </a:blip>
            <a:srcRect l="10663" t="13457" r="14601" b="12637"/>
            <a:stretch/>
          </p:blipFill>
          <p:spPr>
            <a:xfrm>
              <a:off x="602141" y="1411425"/>
              <a:ext cx="10363198" cy="5303701"/>
            </a:xfrm>
            <a:prstGeom prst="rect">
              <a:avLst/>
            </a:prstGeom>
            <a:noFill/>
            <a:ln w="9525" cap="flat" cmpd="sng">
              <a:solidFill>
                <a:srgbClr val="FF6666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8" name="Google Shape;228;p14"/>
            <p:cNvSpPr/>
            <p:nvPr/>
          </p:nvSpPr>
          <p:spPr>
            <a:xfrm>
              <a:off x="2816752" y="3057189"/>
              <a:ext cx="8002651" cy="2886805"/>
            </a:xfrm>
            <a:custGeom>
              <a:avLst/>
              <a:gdLst/>
              <a:ahLst/>
              <a:cxnLst/>
              <a:rect l="l" t="t" r="r" b="b"/>
              <a:pathLst>
                <a:path w="6559550" h="2755900" extrusionOk="0">
                  <a:moveTo>
                    <a:pt x="5422900" y="965200"/>
                  </a:moveTo>
                  <a:lnTo>
                    <a:pt x="5886450" y="819150"/>
                  </a:lnTo>
                  <a:lnTo>
                    <a:pt x="6013450" y="781050"/>
                  </a:lnTo>
                  <a:lnTo>
                    <a:pt x="6089650" y="781050"/>
                  </a:lnTo>
                  <a:lnTo>
                    <a:pt x="6559550" y="787400"/>
                  </a:lnTo>
                  <a:cubicBezTo>
                    <a:pt x="6557433" y="1172633"/>
                    <a:pt x="6555317" y="1557867"/>
                    <a:pt x="6553200" y="1943100"/>
                  </a:cubicBezTo>
                  <a:lnTo>
                    <a:pt x="6330950" y="2139950"/>
                  </a:lnTo>
                  <a:lnTo>
                    <a:pt x="5645150" y="2139950"/>
                  </a:lnTo>
                  <a:lnTo>
                    <a:pt x="5588000" y="2165350"/>
                  </a:lnTo>
                  <a:lnTo>
                    <a:pt x="5588000" y="2260600"/>
                  </a:lnTo>
                  <a:lnTo>
                    <a:pt x="5530850" y="2254250"/>
                  </a:lnTo>
                  <a:lnTo>
                    <a:pt x="5372100" y="2216150"/>
                  </a:lnTo>
                  <a:lnTo>
                    <a:pt x="5372100" y="2089150"/>
                  </a:lnTo>
                  <a:lnTo>
                    <a:pt x="5340350" y="2063750"/>
                  </a:lnTo>
                  <a:lnTo>
                    <a:pt x="5276850" y="2025650"/>
                  </a:lnTo>
                  <a:lnTo>
                    <a:pt x="5238750" y="2032000"/>
                  </a:lnTo>
                  <a:lnTo>
                    <a:pt x="5162550" y="2032000"/>
                  </a:lnTo>
                  <a:lnTo>
                    <a:pt x="5029200" y="1930400"/>
                  </a:lnTo>
                  <a:lnTo>
                    <a:pt x="4959350" y="1860550"/>
                  </a:lnTo>
                  <a:lnTo>
                    <a:pt x="4768850" y="1860550"/>
                  </a:lnTo>
                  <a:lnTo>
                    <a:pt x="4660900" y="1860550"/>
                  </a:lnTo>
                  <a:lnTo>
                    <a:pt x="4635500" y="1860550"/>
                  </a:lnTo>
                  <a:lnTo>
                    <a:pt x="4546600" y="1847850"/>
                  </a:lnTo>
                  <a:lnTo>
                    <a:pt x="4406900" y="1835150"/>
                  </a:lnTo>
                  <a:lnTo>
                    <a:pt x="4337050" y="1835150"/>
                  </a:lnTo>
                  <a:lnTo>
                    <a:pt x="4235450" y="1778000"/>
                  </a:lnTo>
                  <a:lnTo>
                    <a:pt x="4159250" y="1778000"/>
                  </a:lnTo>
                  <a:lnTo>
                    <a:pt x="4083050" y="1739900"/>
                  </a:lnTo>
                  <a:lnTo>
                    <a:pt x="4038600" y="1670050"/>
                  </a:lnTo>
                  <a:lnTo>
                    <a:pt x="3994150" y="1600200"/>
                  </a:lnTo>
                  <a:lnTo>
                    <a:pt x="3981450" y="1593850"/>
                  </a:lnTo>
                  <a:lnTo>
                    <a:pt x="3930650" y="1593850"/>
                  </a:lnTo>
                  <a:lnTo>
                    <a:pt x="3911600" y="1625600"/>
                  </a:lnTo>
                  <a:lnTo>
                    <a:pt x="3854450" y="1600200"/>
                  </a:lnTo>
                  <a:lnTo>
                    <a:pt x="3816350" y="1530350"/>
                  </a:lnTo>
                  <a:lnTo>
                    <a:pt x="3778250" y="1511300"/>
                  </a:lnTo>
                  <a:lnTo>
                    <a:pt x="3746500" y="1504950"/>
                  </a:lnTo>
                  <a:lnTo>
                    <a:pt x="3714750" y="1504950"/>
                  </a:lnTo>
                  <a:lnTo>
                    <a:pt x="3702050" y="1524000"/>
                  </a:lnTo>
                  <a:lnTo>
                    <a:pt x="3644900" y="1524000"/>
                  </a:lnTo>
                  <a:lnTo>
                    <a:pt x="3575050" y="1524000"/>
                  </a:lnTo>
                  <a:lnTo>
                    <a:pt x="3486150" y="1473200"/>
                  </a:lnTo>
                  <a:lnTo>
                    <a:pt x="3422650" y="1460500"/>
                  </a:lnTo>
                  <a:lnTo>
                    <a:pt x="3352800" y="1460500"/>
                  </a:lnTo>
                  <a:lnTo>
                    <a:pt x="3282950" y="1492250"/>
                  </a:lnTo>
                  <a:lnTo>
                    <a:pt x="3187700" y="1549400"/>
                  </a:lnTo>
                  <a:lnTo>
                    <a:pt x="3219450" y="1581150"/>
                  </a:lnTo>
                  <a:cubicBezTo>
                    <a:pt x="3217333" y="1972733"/>
                    <a:pt x="3215217" y="2364317"/>
                    <a:pt x="3213100" y="2755900"/>
                  </a:cubicBezTo>
                  <a:lnTo>
                    <a:pt x="2165350" y="2755900"/>
                  </a:lnTo>
                  <a:lnTo>
                    <a:pt x="2165350" y="1587500"/>
                  </a:lnTo>
                  <a:lnTo>
                    <a:pt x="82550" y="1587500"/>
                  </a:lnTo>
                  <a:lnTo>
                    <a:pt x="82550" y="882650"/>
                  </a:lnTo>
                  <a:lnTo>
                    <a:pt x="0" y="755650"/>
                  </a:lnTo>
                  <a:lnTo>
                    <a:pt x="234950" y="647700"/>
                  </a:lnTo>
                  <a:lnTo>
                    <a:pt x="831850" y="476250"/>
                  </a:lnTo>
                  <a:lnTo>
                    <a:pt x="1212850" y="387350"/>
                  </a:lnTo>
                  <a:lnTo>
                    <a:pt x="1517650" y="254000"/>
                  </a:lnTo>
                  <a:lnTo>
                    <a:pt x="1847850" y="63500"/>
                  </a:lnTo>
                  <a:lnTo>
                    <a:pt x="1898650" y="0"/>
                  </a:lnTo>
                  <a:lnTo>
                    <a:pt x="2590800" y="279400"/>
                  </a:lnTo>
                  <a:lnTo>
                    <a:pt x="2628900" y="393700"/>
                  </a:lnTo>
                  <a:lnTo>
                    <a:pt x="2889250" y="590550"/>
                  </a:lnTo>
                  <a:lnTo>
                    <a:pt x="2997200" y="565150"/>
                  </a:lnTo>
                  <a:lnTo>
                    <a:pt x="3073400" y="603250"/>
                  </a:lnTo>
                  <a:lnTo>
                    <a:pt x="3079750" y="546100"/>
                  </a:lnTo>
                  <a:lnTo>
                    <a:pt x="4241800" y="546100"/>
                  </a:lnTo>
                  <a:lnTo>
                    <a:pt x="4241800" y="533400"/>
                  </a:lnTo>
                  <a:lnTo>
                    <a:pt x="4273550" y="558800"/>
                  </a:lnTo>
                  <a:lnTo>
                    <a:pt x="4343400" y="584200"/>
                  </a:lnTo>
                  <a:lnTo>
                    <a:pt x="4413250" y="596900"/>
                  </a:lnTo>
                  <a:lnTo>
                    <a:pt x="4483100" y="615950"/>
                  </a:lnTo>
                  <a:lnTo>
                    <a:pt x="4521200" y="596900"/>
                  </a:lnTo>
                  <a:lnTo>
                    <a:pt x="4610100" y="628650"/>
                  </a:lnTo>
                  <a:lnTo>
                    <a:pt x="4686300" y="692150"/>
                  </a:lnTo>
                  <a:lnTo>
                    <a:pt x="4737100" y="742950"/>
                  </a:lnTo>
                  <a:lnTo>
                    <a:pt x="4781550" y="774700"/>
                  </a:lnTo>
                  <a:lnTo>
                    <a:pt x="4806950" y="869950"/>
                  </a:lnTo>
                  <a:lnTo>
                    <a:pt x="4781550" y="920750"/>
                  </a:lnTo>
                  <a:lnTo>
                    <a:pt x="4756150" y="971550"/>
                  </a:lnTo>
                  <a:lnTo>
                    <a:pt x="4775200" y="984250"/>
                  </a:lnTo>
                  <a:lnTo>
                    <a:pt x="4851400" y="952500"/>
                  </a:lnTo>
                  <a:lnTo>
                    <a:pt x="4889500" y="920750"/>
                  </a:lnTo>
                  <a:lnTo>
                    <a:pt x="4914900" y="908050"/>
                  </a:lnTo>
                  <a:lnTo>
                    <a:pt x="4914900" y="876300"/>
                  </a:lnTo>
                  <a:lnTo>
                    <a:pt x="5041900" y="844550"/>
                  </a:lnTo>
                  <a:lnTo>
                    <a:pt x="5086350" y="806450"/>
                  </a:lnTo>
                  <a:lnTo>
                    <a:pt x="5251450" y="793750"/>
                  </a:lnTo>
                  <a:lnTo>
                    <a:pt x="5308600" y="685800"/>
                  </a:lnTo>
                  <a:lnTo>
                    <a:pt x="5346700" y="641350"/>
                  </a:lnTo>
                  <a:lnTo>
                    <a:pt x="5391150" y="654050"/>
                  </a:lnTo>
                  <a:lnTo>
                    <a:pt x="5391150" y="654050"/>
                  </a:lnTo>
                  <a:lnTo>
                    <a:pt x="5391150" y="742950"/>
                  </a:lnTo>
                  <a:lnTo>
                    <a:pt x="5391150" y="742950"/>
                  </a:lnTo>
                  <a:lnTo>
                    <a:pt x="5422900" y="800100"/>
                  </a:lnTo>
                  <a:lnTo>
                    <a:pt x="5429250" y="844550"/>
                  </a:lnTo>
                  <a:lnTo>
                    <a:pt x="5429250" y="908050"/>
                  </a:lnTo>
                  <a:lnTo>
                    <a:pt x="5422900" y="965200"/>
                  </a:lnTo>
                  <a:close/>
                </a:path>
              </a:pathLst>
            </a:custGeom>
            <a:solidFill>
              <a:srgbClr val="FF0000">
                <a:alpha val="49019"/>
              </a:srgbClr>
            </a:solidFill>
            <a:ln w="28575" cap="flat" cmpd="sng">
              <a:solidFill>
                <a:srgbClr val="FFFFFF">
                  <a:alpha val="4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1142460" y="4725022"/>
              <a:ext cx="4315079" cy="1909016"/>
            </a:xfrm>
            <a:custGeom>
              <a:avLst/>
              <a:gdLst/>
              <a:ahLst/>
              <a:cxnLst/>
              <a:rect l="l" t="t" r="r" b="b"/>
              <a:pathLst>
                <a:path w="3536950" h="1822450" extrusionOk="0">
                  <a:moveTo>
                    <a:pt x="3536950" y="1155700"/>
                  </a:moveTo>
                  <a:lnTo>
                    <a:pt x="3536950" y="0"/>
                  </a:lnTo>
                  <a:lnTo>
                    <a:pt x="1454150" y="0"/>
                  </a:lnTo>
                  <a:lnTo>
                    <a:pt x="1460500" y="133350"/>
                  </a:lnTo>
                  <a:lnTo>
                    <a:pt x="1035050" y="133350"/>
                  </a:lnTo>
                  <a:lnTo>
                    <a:pt x="1035050" y="406400"/>
                  </a:lnTo>
                  <a:lnTo>
                    <a:pt x="0" y="412750"/>
                  </a:lnTo>
                  <a:cubicBezTo>
                    <a:pt x="2117" y="609600"/>
                    <a:pt x="4233" y="806450"/>
                    <a:pt x="6350" y="1003300"/>
                  </a:cubicBezTo>
                  <a:lnTo>
                    <a:pt x="95250" y="1123950"/>
                  </a:lnTo>
                  <a:lnTo>
                    <a:pt x="120650" y="1155700"/>
                  </a:lnTo>
                  <a:lnTo>
                    <a:pt x="457200" y="1162050"/>
                  </a:lnTo>
                  <a:lnTo>
                    <a:pt x="457200" y="1701800"/>
                  </a:lnTo>
                  <a:lnTo>
                    <a:pt x="508000" y="1682750"/>
                  </a:lnTo>
                  <a:lnTo>
                    <a:pt x="590550" y="1689100"/>
                  </a:lnTo>
                  <a:lnTo>
                    <a:pt x="584200" y="1816100"/>
                  </a:lnTo>
                  <a:lnTo>
                    <a:pt x="1041400" y="1822450"/>
                  </a:lnTo>
                  <a:lnTo>
                    <a:pt x="1041400" y="1612900"/>
                  </a:lnTo>
                  <a:lnTo>
                    <a:pt x="1231900" y="1492250"/>
                  </a:lnTo>
                  <a:lnTo>
                    <a:pt x="1250950" y="1485900"/>
                  </a:lnTo>
                  <a:lnTo>
                    <a:pt x="1250950" y="1155700"/>
                  </a:lnTo>
                  <a:lnTo>
                    <a:pt x="2082800" y="1155700"/>
                  </a:lnTo>
                  <a:lnTo>
                    <a:pt x="2089150" y="1511300"/>
                  </a:lnTo>
                  <a:lnTo>
                    <a:pt x="3124200" y="1517650"/>
                  </a:lnTo>
                  <a:lnTo>
                    <a:pt x="3536950" y="1155700"/>
                  </a:lnTo>
                  <a:close/>
                </a:path>
              </a:pathLst>
            </a:custGeom>
            <a:solidFill>
              <a:srgbClr val="61FFFF">
                <a:alpha val="49019"/>
              </a:srgbClr>
            </a:solidFill>
            <a:ln w="28575" cap="flat" cmpd="sng">
              <a:solidFill>
                <a:srgbClr val="FFFFFF">
                  <a:alpha val="4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622968" y="1382712"/>
              <a:ext cx="3617849" cy="2474405"/>
            </a:xfrm>
            <a:custGeom>
              <a:avLst/>
              <a:gdLst/>
              <a:ahLst/>
              <a:cxnLst/>
              <a:rect l="l" t="t" r="r" b="b"/>
              <a:pathLst>
                <a:path w="2965450" h="2362200" extrusionOk="0">
                  <a:moveTo>
                    <a:pt x="158750" y="2362200"/>
                  </a:moveTo>
                  <a:lnTo>
                    <a:pt x="0" y="2082800"/>
                  </a:lnTo>
                  <a:lnTo>
                    <a:pt x="215900" y="1917700"/>
                  </a:lnTo>
                  <a:lnTo>
                    <a:pt x="406400" y="1822450"/>
                  </a:lnTo>
                  <a:lnTo>
                    <a:pt x="469900" y="1752600"/>
                  </a:lnTo>
                  <a:lnTo>
                    <a:pt x="666750" y="1530350"/>
                  </a:lnTo>
                  <a:lnTo>
                    <a:pt x="857250" y="1346200"/>
                  </a:lnTo>
                  <a:lnTo>
                    <a:pt x="965200" y="1231900"/>
                  </a:lnTo>
                  <a:lnTo>
                    <a:pt x="1162050" y="1016000"/>
                  </a:lnTo>
                  <a:lnTo>
                    <a:pt x="1320800" y="901700"/>
                  </a:lnTo>
                  <a:lnTo>
                    <a:pt x="1320800" y="571500"/>
                  </a:lnTo>
                  <a:lnTo>
                    <a:pt x="1333500" y="31750"/>
                  </a:lnTo>
                  <a:lnTo>
                    <a:pt x="1346200" y="0"/>
                  </a:lnTo>
                  <a:lnTo>
                    <a:pt x="2489200" y="6350"/>
                  </a:lnTo>
                  <a:lnTo>
                    <a:pt x="2489200" y="1327150"/>
                  </a:lnTo>
                  <a:lnTo>
                    <a:pt x="2559050" y="1327150"/>
                  </a:lnTo>
                  <a:lnTo>
                    <a:pt x="2609850" y="1365250"/>
                  </a:lnTo>
                  <a:lnTo>
                    <a:pt x="2654300" y="1428750"/>
                  </a:lnTo>
                  <a:lnTo>
                    <a:pt x="2736850" y="1377950"/>
                  </a:lnTo>
                  <a:lnTo>
                    <a:pt x="2857500" y="1555750"/>
                  </a:lnTo>
                  <a:lnTo>
                    <a:pt x="2876550" y="1600200"/>
                  </a:lnTo>
                  <a:lnTo>
                    <a:pt x="2921000" y="1638300"/>
                  </a:lnTo>
                  <a:lnTo>
                    <a:pt x="2965450" y="1670050"/>
                  </a:lnTo>
                  <a:lnTo>
                    <a:pt x="2965450" y="1670050"/>
                  </a:lnTo>
                  <a:lnTo>
                    <a:pt x="2914650" y="1746250"/>
                  </a:lnTo>
                  <a:lnTo>
                    <a:pt x="2863850" y="1752600"/>
                  </a:lnTo>
                  <a:lnTo>
                    <a:pt x="2813050" y="1765300"/>
                  </a:lnTo>
                  <a:lnTo>
                    <a:pt x="2749550" y="1784350"/>
                  </a:lnTo>
                  <a:lnTo>
                    <a:pt x="2711450" y="1803400"/>
                  </a:lnTo>
                  <a:lnTo>
                    <a:pt x="2749550" y="1879600"/>
                  </a:lnTo>
                  <a:lnTo>
                    <a:pt x="2070100" y="1600200"/>
                  </a:lnTo>
                  <a:lnTo>
                    <a:pt x="2012950" y="1644650"/>
                  </a:lnTo>
                  <a:lnTo>
                    <a:pt x="1670050" y="1860550"/>
                  </a:lnTo>
                  <a:lnTo>
                    <a:pt x="1377950" y="1981200"/>
                  </a:lnTo>
                  <a:lnTo>
                    <a:pt x="1092200" y="2057400"/>
                  </a:lnTo>
                  <a:lnTo>
                    <a:pt x="711200" y="2159000"/>
                  </a:lnTo>
                  <a:lnTo>
                    <a:pt x="381000" y="2247900"/>
                  </a:lnTo>
                  <a:lnTo>
                    <a:pt x="158750" y="2362200"/>
                  </a:lnTo>
                  <a:close/>
                </a:path>
              </a:pathLst>
            </a:custGeom>
            <a:solidFill>
              <a:srgbClr val="00F7F7">
                <a:alpha val="49019"/>
              </a:srgbClr>
            </a:solidFill>
            <a:ln w="28575" cap="flat" cmpd="sng">
              <a:solidFill>
                <a:srgbClr val="FFFFFF">
                  <a:alpha val="4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3046286" y="4878785"/>
              <a:ext cx="2010000" cy="9663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58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5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HFO</a:t>
              </a:r>
              <a:endParaRPr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2" name="Google Shape;232;p14" descr="W:\AWC Pictures\Logos\AWC_clean_lg.gi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53375" y="4149831"/>
              <a:ext cx="228600" cy="2286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3" name="Google Shape;233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56272" y="2656277"/>
              <a:ext cx="237995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07740" y="4974822"/>
              <a:ext cx="237995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4"/>
            <p:cNvSpPr txBox="1"/>
            <p:nvPr/>
          </p:nvSpPr>
          <p:spPr>
            <a:xfrm rot="-1615744">
              <a:off x="3438457" y="1994965"/>
              <a:ext cx="2808648" cy="966136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132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5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AAWU</a:t>
              </a:r>
              <a:endParaRPr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4"/>
            <p:cNvSpPr txBox="1"/>
            <p:nvPr/>
          </p:nvSpPr>
          <p:spPr>
            <a:xfrm>
              <a:off x="5748395" y="3521809"/>
              <a:ext cx="2855700" cy="12561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en-US" sz="7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AWC</a:t>
              </a:r>
              <a:endPara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466" y="2672280"/>
            <a:ext cx="5311144" cy="388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 Black"/>
              <a:buNone/>
            </a:pPr>
            <a:r>
              <a:rPr lang="en-US"/>
              <a:t>World Area Forecast Centers</a:t>
            </a:r>
            <a:endParaRPr/>
          </a:p>
        </p:txBody>
      </p:sp>
      <p:grpSp>
        <p:nvGrpSpPr>
          <p:cNvPr id="243" name="Google Shape;243;p15"/>
          <p:cNvGrpSpPr/>
          <p:nvPr/>
        </p:nvGrpSpPr>
        <p:grpSpPr>
          <a:xfrm>
            <a:off x="159860" y="2431354"/>
            <a:ext cx="6501000" cy="4259723"/>
            <a:chOff x="0" y="166922"/>
            <a:chExt cx="6501000" cy="4259723"/>
          </a:xfrm>
        </p:grpSpPr>
        <p:sp>
          <p:nvSpPr>
            <p:cNvPr id="244" name="Google Shape;244;p15"/>
            <p:cNvSpPr/>
            <p:nvPr/>
          </p:nvSpPr>
          <p:spPr>
            <a:xfrm>
              <a:off x="0" y="166922"/>
              <a:ext cx="6501000" cy="772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00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5"/>
            <p:cNvSpPr txBox="1"/>
            <p:nvPr/>
          </p:nvSpPr>
          <p:spPr>
            <a:xfrm>
              <a:off x="37696" y="204618"/>
              <a:ext cx="6425608" cy="696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Formulated by ICAO and WMO</a:t>
              </a:r>
              <a:endPara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0" y="939122"/>
              <a:ext cx="6501000" cy="905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5"/>
            <p:cNvSpPr txBox="1"/>
            <p:nvPr/>
          </p:nvSpPr>
          <p:spPr>
            <a:xfrm>
              <a:off x="0" y="939122"/>
              <a:ext cx="6501000" cy="905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400" tIns="35550" rIns="199125" bIns="3555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One of Two International WAFCs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Global Area of Responsibility 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0" y="1844230"/>
              <a:ext cx="6501000" cy="772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00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5"/>
            <p:cNvSpPr txBox="1"/>
            <p:nvPr/>
          </p:nvSpPr>
          <p:spPr>
            <a:xfrm>
              <a:off x="37696" y="1881926"/>
              <a:ext cx="6425608" cy="696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lang="en-US" sz="3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Products &amp; Services</a:t>
              </a:r>
              <a:endPara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0" y="2616430"/>
              <a:ext cx="6501000" cy="1810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5"/>
            <p:cNvSpPr txBox="1"/>
            <p:nvPr/>
          </p:nvSpPr>
          <p:spPr>
            <a:xfrm>
              <a:off x="0" y="2616430"/>
              <a:ext cx="6501000" cy="1810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400" tIns="35550" rIns="199125" bIns="3555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Global Significant Weather Charts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WAFC Internet File System (WIFS)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WAFC Global Grids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Wind and Temperature Charts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2" name="Google Shape;25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4100" y="1466229"/>
            <a:ext cx="1262948" cy="103378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2171700" y="1225918"/>
            <a:ext cx="7848600" cy="1107996"/>
          </a:xfrm>
          <a:prstGeom prst="rect">
            <a:avLst/>
          </a:prstGeom>
          <a:noFill/>
          <a:ln>
            <a:noFill/>
          </a:ln>
          <a:effectLst>
            <a:outerShdw blurRad="57150" dist="47625" dir="258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WAFC Washington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15" descr="https://brianin3d.files.wordpress.com/2012/01/just_earth_100.gif?w=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6311" y="1303666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</a:pPr>
            <a:r>
              <a:rPr lang="en-US" sz="4800"/>
              <a:t>Meteorological Watch Office SIGMETs</a:t>
            </a:r>
            <a:endParaRPr sz="4800"/>
          </a:p>
        </p:txBody>
      </p:sp>
      <p:grpSp>
        <p:nvGrpSpPr>
          <p:cNvPr id="260" name="Google Shape;260;p16"/>
          <p:cNvGrpSpPr/>
          <p:nvPr/>
        </p:nvGrpSpPr>
        <p:grpSpPr>
          <a:xfrm>
            <a:off x="602141" y="1456068"/>
            <a:ext cx="11020363" cy="4996619"/>
            <a:chOff x="0" y="361195"/>
            <a:chExt cx="11020363" cy="4996619"/>
          </a:xfrm>
        </p:grpSpPr>
        <p:sp>
          <p:nvSpPr>
            <p:cNvPr id="261" name="Google Shape;261;p16"/>
            <p:cNvSpPr/>
            <p:nvPr/>
          </p:nvSpPr>
          <p:spPr>
            <a:xfrm>
              <a:off x="0" y="361195"/>
              <a:ext cx="3443863" cy="2326116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6"/>
            <p:cNvSpPr txBox="1"/>
            <p:nvPr/>
          </p:nvSpPr>
          <p:spPr>
            <a:xfrm>
              <a:off x="113552" y="474747"/>
              <a:ext cx="3216759" cy="20990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en-US"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Convection</a:t>
              </a:r>
              <a:endParaRPr sz="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788250" y="361195"/>
              <a:ext cx="3443863" cy="2326116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6"/>
            <p:cNvSpPr txBox="1"/>
            <p:nvPr/>
          </p:nvSpPr>
          <p:spPr>
            <a:xfrm>
              <a:off x="3901802" y="474747"/>
              <a:ext cx="3216759" cy="20990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6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en-US"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Severe Turbulence</a:t>
              </a:r>
              <a:endParaRPr sz="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7576500" y="361195"/>
              <a:ext cx="3443863" cy="2326116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6"/>
            <p:cNvSpPr txBox="1"/>
            <p:nvPr/>
          </p:nvSpPr>
          <p:spPr>
            <a:xfrm>
              <a:off x="7690052" y="474747"/>
              <a:ext cx="3216759" cy="20990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85725" dir="276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en-US"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Severe Icing </a:t>
              </a:r>
              <a:endParaRPr sz="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0" y="3031698"/>
              <a:ext cx="3443863" cy="2326116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6"/>
            <p:cNvSpPr txBox="1"/>
            <p:nvPr/>
          </p:nvSpPr>
          <p:spPr>
            <a:xfrm>
              <a:off x="113552" y="3145250"/>
              <a:ext cx="3216759" cy="20990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en-US"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Widespread Duststorm &amp; Sandstorms</a:t>
              </a:r>
              <a:endParaRPr sz="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3788250" y="3031698"/>
              <a:ext cx="3443863" cy="2326116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6"/>
            <p:cNvSpPr txBox="1"/>
            <p:nvPr/>
          </p:nvSpPr>
          <p:spPr>
            <a:xfrm>
              <a:off x="3901802" y="3145250"/>
              <a:ext cx="3216759" cy="20990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76200" dir="27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en-US"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Volcanic Ash Cloud</a:t>
              </a:r>
              <a:endParaRPr sz="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7576500" y="3031698"/>
              <a:ext cx="3443863" cy="2326116"/>
            </a:xfrm>
            <a:prstGeom prst="round2DiagRect">
              <a:avLst>
                <a:gd name="adj1" fmla="val 16667"/>
                <a:gd name="adj2" fmla="val 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39999" dist="23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6"/>
            <p:cNvSpPr txBox="1"/>
            <p:nvPr/>
          </p:nvSpPr>
          <p:spPr>
            <a:xfrm>
              <a:off x="7690052" y="3145250"/>
              <a:ext cx="3216759" cy="2099012"/>
            </a:xfrm>
            <a:prstGeom prst="rect">
              <a:avLst/>
            </a:prstGeom>
            <a:noFill/>
            <a:ln>
              <a:noFill/>
            </a:ln>
            <a:effectLst>
              <a:outerShdw blurRad="57150" dist="85725" dir="276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144775" tIns="144775" rIns="144775" bIns="144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lang="en-US" sz="3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Tropical Cyclones</a:t>
              </a:r>
              <a:endParaRPr sz="3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6" descr="https://mail-attachment.googleusercontent.com/attachment/u/0/?ui=2&amp;ik=8150eaec02&amp;view=att&amp;th=1386c9d04e419e2d&amp;attid=0.1&amp;disp=inline&amp;realattid=19a2f022161f3dfc_0.1&amp;safe=1&amp;zw&amp;saduie=AG9B_P-I68MInSk-RTgIG49Uflq9&amp;sadet=1341854433049&amp;sads=nuMlOnXrfiPhplwC5DdQNKdoftM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11887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</a:pPr>
            <a:r>
              <a:rPr lang="en-US" sz="4800"/>
              <a:t>International Aviation Operations</a:t>
            </a:r>
            <a:endParaRPr sz="4800"/>
          </a:p>
        </p:txBody>
      </p:sp>
      <p:grpSp>
        <p:nvGrpSpPr>
          <p:cNvPr id="279" name="Google Shape;279;p17"/>
          <p:cNvGrpSpPr/>
          <p:nvPr/>
        </p:nvGrpSpPr>
        <p:grpSpPr>
          <a:xfrm>
            <a:off x="163967" y="1520476"/>
            <a:ext cx="11837280" cy="5055012"/>
            <a:chOff x="194" y="71055"/>
            <a:chExt cx="11837280" cy="5055012"/>
          </a:xfrm>
        </p:grpSpPr>
        <p:cxnSp>
          <p:nvCxnSpPr>
            <p:cNvPr id="280" name="Google Shape;280;p17"/>
            <p:cNvCxnSpPr/>
            <p:nvPr/>
          </p:nvCxnSpPr>
          <p:spPr>
            <a:xfrm>
              <a:off x="194" y="576567"/>
              <a:ext cx="0" cy="45495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1" name="Google Shape;281;p17"/>
            <p:cNvSpPr/>
            <p:nvPr/>
          </p:nvSpPr>
          <p:spPr>
            <a:xfrm>
              <a:off x="126572" y="728220"/>
              <a:ext cx="2392800" cy="20472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126572" y="2775543"/>
              <a:ext cx="23928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7"/>
            <p:cNvSpPr txBox="1"/>
            <p:nvPr/>
          </p:nvSpPr>
          <p:spPr>
            <a:xfrm>
              <a:off x="126572" y="2775543"/>
              <a:ext cx="23928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SIGMETs</a:t>
              </a:r>
              <a:endParaRPr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Atlantic</a:t>
              </a:r>
              <a:endParaRPr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FF0000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Pacific</a:t>
              </a:r>
              <a:endParaRPr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194" y="71055"/>
              <a:ext cx="2527500" cy="505500"/>
            </a:xfrm>
            <a:prstGeom prst="rect">
              <a:avLst/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7"/>
            <p:cNvSpPr txBox="1"/>
            <p:nvPr/>
          </p:nvSpPr>
          <p:spPr>
            <a:xfrm>
              <a:off x="194" y="71055"/>
              <a:ext cx="2527500" cy="505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Warnings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6" name="Google Shape;286;p17"/>
            <p:cNvCxnSpPr/>
            <p:nvPr/>
          </p:nvCxnSpPr>
          <p:spPr>
            <a:xfrm>
              <a:off x="3103454" y="576567"/>
              <a:ext cx="0" cy="45495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7" name="Google Shape;287;p17"/>
            <p:cNvSpPr/>
            <p:nvPr/>
          </p:nvSpPr>
          <p:spPr>
            <a:xfrm>
              <a:off x="3229832" y="728220"/>
              <a:ext cx="2392800" cy="20472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3229832" y="2775543"/>
              <a:ext cx="23928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7"/>
            <p:cNvSpPr txBox="1"/>
            <p:nvPr/>
          </p:nvSpPr>
          <p:spPr>
            <a:xfrm>
              <a:off x="3229827" y="2775554"/>
              <a:ext cx="2599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Global Sig Weather (SIGWX)</a:t>
              </a:r>
              <a:endParaRPr sz="28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9900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Area Forecasts</a:t>
              </a:r>
              <a:endParaRPr sz="28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rgbClr val="009900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Gulf of Mexico</a:t>
              </a:r>
              <a:endParaRPr sz="20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900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rgbClr val="009900"/>
                  </a:solidFill>
                  <a:latin typeface="Calibri"/>
                  <a:ea typeface="Calibri"/>
                  <a:cs typeface="Calibri"/>
                  <a:sym typeface="Calibri"/>
                </a:rPr>
                <a:t>Caribbean</a:t>
              </a:r>
              <a:endParaRPr sz="2000" b="0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3103454" y="71055"/>
              <a:ext cx="2527500" cy="505500"/>
            </a:xfrm>
            <a:prstGeom prst="rect">
              <a:avLst/>
            </a:prstGeom>
            <a:solidFill>
              <a:srgbClr val="009900"/>
            </a:solidFill>
            <a:ln w="28575" cap="flat" cmpd="sng">
              <a:solidFill>
                <a:srgbClr val="00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7"/>
            <p:cNvSpPr txBox="1"/>
            <p:nvPr/>
          </p:nvSpPr>
          <p:spPr>
            <a:xfrm>
              <a:off x="3103454" y="71055"/>
              <a:ext cx="2527500" cy="505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Forecasts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2" name="Google Shape;292;p17"/>
            <p:cNvCxnSpPr/>
            <p:nvPr/>
          </p:nvCxnSpPr>
          <p:spPr>
            <a:xfrm>
              <a:off x="6206714" y="576567"/>
              <a:ext cx="0" cy="45495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3" name="Google Shape;293;p17"/>
            <p:cNvSpPr/>
            <p:nvPr/>
          </p:nvSpPr>
          <p:spPr>
            <a:xfrm>
              <a:off x="6333092" y="728220"/>
              <a:ext cx="2392800" cy="20472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6333092" y="2775543"/>
              <a:ext cx="23928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7"/>
            <p:cNvSpPr txBox="1"/>
            <p:nvPr/>
          </p:nvSpPr>
          <p:spPr>
            <a:xfrm>
              <a:off x="6333092" y="2775543"/>
              <a:ext cx="23928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Global Met. Services</a:t>
              </a:r>
              <a:endParaRPr sz="3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6206714" y="71055"/>
              <a:ext cx="2527500" cy="5055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7"/>
            <p:cNvSpPr txBox="1"/>
            <p:nvPr/>
          </p:nvSpPr>
          <p:spPr>
            <a:xfrm>
              <a:off x="6206714" y="71055"/>
              <a:ext cx="2527500" cy="505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58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Collaboration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8" name="Google Shape;298;p17"/>
            <p:cNvCxnSpPr/>
            <p:nvPr/>
          </p:nvCxnSpPr>
          <p:spPr>
            <a:xfrm>
              <a:off x="9309974" y="576567"/>
              <a:ext cx="0" cy="4549500"/>
            </a:xfrm>
            <a:prstGeom prst="straightConnector1">
              <a:avLst/>
            </a:prstGeom>
            <a:solidFill>
              <a:schemeClr val="lt1">
                <a:alpha val="89019"/>
              </a:schemeClr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9" name="Google Shape;299;p17"/>
            <p:cNvSpPr/>
            <p:nvPr/>
          </p:nvSpPr>
          <p:spPr>
            <a:xfrm>
              <a:off x="9436352" y="728220"/>
              <a:ext cx="2392800" cy="20472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9436352" y="2775543"/>
              <a:ext cx="23928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7"/>
            <p:cNvSpPr txBox="1"/>
            <p:nvPr/>
          </p:nvSpPr>
          <p:spPr>
            <a:xfrm>
              <a:off x="9436352" y="2775543"/>
              <a:ext cx="23928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Tropical</a:t>
              </a:r>
              <a:endPara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accent2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SIGWX North</a:t>
              </a:r>
              <a:endPara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accent2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SIGWX South</a:t>
              </a:r>
              <a:endPara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9309974" y="71055"/>
              <a:ext cx="2527500" cy="505500"/>
            </a:xfrm>
            <a:prstGeom prst="rect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7"/>
            <p:cNvSpPr txBox="1"/>
            <p:nvPr/>
          </p:nvSpPr>
          <p:spPr>
            <a:xfrm>
              <a:off x="9309974" y="71055"/>
              <a:ext cx="2527500" cy="505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9525" dir="2760001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Desks</a:t>
              </a:r>
              <a:endParaRPr sz="2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Widescreen</PresentationFormat>
  <Paragraphs>144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Calibri</vt:lpstr>
      <vt:lpstr>Office Theme</vt:lpstr>
      <vt:lpstr>PowerPoint Presentation</vt:lpstr>
      <vt:lpstr>ISO 9001:2015 Quality Management System</vt:lpstr>
      <vt:lpstr>AWC National Footprint</vt:lpstr>
      <vt:lpstr>AWC Key Stakeholders</vt:lpstr>
      <vt:lpstr>NOAA/NWS Aviation Program</vt:lpstr>
      <vt:lpstr>US Area of Responsibility for  Aviation Warnings (SIGMETs)</vt:lpstr>
      <vt:lpstr>World Area Forecast Centers</vt:lpstr>
      <vt:lpstr>Meteorological Watch Office SIGMETs</vt:lpstr>
      <vt:lpstr>International Aviation Operations</vt:lpstr>
      <vt:lpstr>Domestic Aviation Operations</vt:lpstr>
      <vt:lpstr>National Aviation Meteorologists</vt:lpstr>
      <vt:lpstr>Aviation Support Branch</vt:lpstr>
      <vt:lpstr>Improving Aviation Services</vt:lpstr>
      <vt:lpstr>Improving Aviation Services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Jonathan W. Leffler</cp:lastModifiedBy>
  <cp:revision>1</cp:revision>
  <dcterms:modified xsi:type="dcterms:W3CDTF">2019-11-06T17:50:41Z</dcterms:modified>
</cp:coreProperties>
</file>