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3" r:id="rId4"/>
    <p:sldId id="258" r:id="rId5"/>
    <p:sldId id="274" r:id="rId6"/>
    <p:sldId id="275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5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2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9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33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82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3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2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66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22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68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34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AA6F-282A-410C-9679-606A0F66730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C8CE-D968-4795-BF1E-B9167356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4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ws.noaa.gov/om/assessments/index.s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410325"/>
            <a:ext cx="2819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86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88740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Finding 22: The public, media partners, and EMs were confused by the many types and the </a:t>
            </a:r>
            <a:endParaRPr lang="en-US" b="1" dirty="0" smtClean="0"/>
          </a:p>
          <a:p>
            <a:r>
              <a:rPr lang="en-US" b="1" dirty="0" smtClean="0"/>
              <a:t>quantity </a:t>
            </a:r>
            <a:r>
              <a:rPr lang="en-US" b="1" dirty="0" smtClean="0"/>
              <a:t>of watches/warnings WFOs issued.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Recommendation 22: The NWS should review hydrologic products described in 10-922 and </a:t>
            </a:r>
            <a:endParaRPr lang="en-US" b="1" dirty="0" smtClean="0"/>
          </a:p>
          <a:p>
            <a:r>
              <a:rPr lang="en-US" b="1" dirty="0" smtClean="0"/>
              <a:t>determine </a:t>
            </a:r>
            <a:r>
              <a:rPr lang="en-US" b="1" dirty="0" smtClean="0"/>
              <a:t>if the suite of flood products can be condensed, revise this directive, and </a:t>
            </a:r>
            <a:endParaRPr lang="en-US" b="1" dirty="0" smtClean="0"/>
          </a:p>
          <a:p>
            <a:r>
              <a:rPr lang="en-US" b="1" dirty="0" smtClean="0"/>
              <a:t>provide </a:t>
            </a:r>
            <a:r>
              <a:rPr lang="en-US" b="1" dirty="0" smtClean="0"/>
              <a:t>training to forecasters on the revised 10-922, especially concerning when and </a:t>
            </a:r>
            <a:endParaRPr lang="en-US" b="1" dirty="0" smtClean="0"/>
          </a:p>
          <a:p>
            <a:r>
              <a:rPr lang="en-US" b="1" dirty="0" smtClean="0"/>
              <a:t>how </a:t>
            </a:r>
            <a:r>
              <a:rPr lang="en-US" b="1" dirty="0" smtClean="0"/>
              <a:t>to use specific hydrologic warning products.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506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WFOs Wilmington and Greenville-Spartanburg used the SERFC Meteorological Models </a:t>
            </a:r>
            <a:endParaRPr lang="en-US" dirty="0" smtClean="0"/>
          </a:p>
          <a:p>
            <a:r>
              <a:rPr lang="en-US" dirty="0" smtClean="0"/>
              <a:t>Ensemble </a:t>
            </a:r>
            <a:r>
              <a:rPr lang="en-US" dirty="0" smtClean="0"/>
              <a:t>Forecast System (MMEFS) </a:t>
            </a:r>
            <a:r>
              <a:rPr lang="en-US" dirty="0" smtClean="0"/>
              <a:t>in </a:t>
            </a:r>
            <a:r>
              <a:rPr lang="en-US" dirty="0" smtClean="0"/>
              <a:t>their briefings to convey the probability of their </a:t>
            </a:r>
            <a:endParaRPr lang="en-US" dirty="0" smtClean="0"/>
          </a:p>
          <a:p>
            <a:r>
              <a:rPr lang="en-US" dirty="0" smtClean="0"/>
              <a:t>forecast </a:t>
            </a:r>
            <a:r>
              <a:rPr lang="en-US" dirty="0" smtClean="0"/>
              <a:t>points reaching flood stage, moderate flood stage, and major flood stage. </a:t>
            </a:r>
            <a:endParaRPr lang="en-US" dirty="0" smtClean="0"/>
          </a:p>
          <a:p>
            <a:r>
              <a:rPr lang="en-US" dirty="0" smtClean="0"/>
              <a:t>EMs </a:t>
            </a:r>
            <a:r>
              <a:rPr lang="en-US" dirty="0" smtClean="0"/>
              <a:t>and dam operators found these briefings helpful and </a:t>
            </a:r>
            <a:r>
              <a:rPr lang="en-US" dirty="0" smtClean="0"/>
              <a:t>conveyed </a:t>
            </a:r>
            <a:r>
              <a:rPr lang="en-US" dirty="0" smtClean="0"/>
              <a:t>additional </a:t>
            </a:r>
            <a:endParaRPr lang="en-US" dirty="0" smtClean="0"/>
          </a:p>
          <a:p>
            <a:r>
              <a:rPr lang="en-US" dirty="0" smtClean="0"/>
              <a:t>information </a:t>
            </a:r>
            <a:r>
              <a:rPr lang="en-US" dirty="0" smtClean="0"/>
              <a:t>beyond the deterministic forecasts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Finding 4: EMs and dam operators commented that additional hydrologic forecasts </a:t>
            </a:r>
            <a:endParaRPr lang="en-US" b="1" dirty="0" smtClean="0"/>
          </a:p>
          <a:p>
            <a:r>
              <a:rPr lang="en-US" b="1" dirty="0" smtClean="0"/>
              <a:t>beyond </a:t>
            </a:r>
            <a:r>
              <a:rPr lang="en-US" b="1" dirty="0" smtClean="0"/>
              <a:t>the deterministic river forecasts would have helped determine the range of </a:t>
            </a:r>
            <a:endParaRPr lang="en-US" b="1" dirty="0" smtClean="0"/>
          </a:p>
          <a:p>
            <a:r>
              <a:rPr lang="en-US" b="1" dirty="0" smtClean="0"/>
              <a:t>severity </a:t>
            </a:r>
            <a:r>
              <a:rPr lang="en-US" b="1" dirty="0" smtClean="0"/>
              <a:t>for the pending event. </a:t>
            </a:r>
          </a:p>
          <a:p>
            <a:endParaRPr lang="en-US" b="1" dirty="0" smtClean="0"/>
          </a:p>
          <a:p>
            <a:r>
              <a:rPr lang="en-US" b="1" dirty="0" smtClean="0"/>
              <a:t>Recommendation </a:t>
            </a:r>
            <a:r>
              <a:rPr lang="en-US" b="1" dirty="0" smtClean="0"/>
              <a:t>4: RFCs should provide additional probabilistic information to </a:t>
            </a:r>
            <a:endParaRPr lang="en-US" b="1" dirty="0" smtClean="0"/>
          </a:p>
          <a:p>
            <a:r>
              <a:rPr lang="en-US" b="1" dirty="0" smtClean="0"/>
              <a:t>complement </a:t>
            </a:r>
            <a:r>
              <a:rPr lang="en-US" b="1" dirty="0" smtClean="0"/>
              <a:t>the deterministic forecasts routinely for all forecast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57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48477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Recommendation 15: The NWS should track and </a:t>
            </a:r>
            <a:endParaRPr lang="en-US" b="1" dirty="0" smtClean="0"/>
          </a:p>
          <a:p>
            <a:r>
              <a:rPr lang="en-US" b="1" dirty="0" smtClean="0"/>
              <a:t>accelerate </a:t>
            </a:r>
            <a:r>
              <a:rPr lang="en-US" b="1" dirty="0" smtClean="0"/>
              <a:t>the development of a visual grid </a:t>
            </a:r>
            <a:endParaRPr lang="en-US" b="1" dirty="0" smtClean="0"/>
          </a:p>
          <a:p>
            <a:r>
              <a:rPr lang="en-US" b="1" dirty="0" smtClean="0"/>
              <a:t>collaboration </a:t>
            </a:r>
            <a:r>
              <a:rPr lang="en-US" b="1" dirty="0" smtClean="0"/>
              <a:t>tool for use between WPC, WFOs,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 smtClean="0"/>
              <a:t>RFCs to make collaboration more effective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 smtClean="0"/>
              <a:t>help address spatial inconsistencies.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6522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Finding 32: Because the SERFC staff member deployed to FEMA Region IV Center did not </a:t>
            </a:r>
            <a:endParaRPr lang="en-US" b="1" dirty="0" smtClean="0"/>
          </a:p>
          <a:p>
            <a:r>
              <a:rPr lang="en-US" b="1" dirty="0" smtClean="0"/>
              <a:t>have </a:t>
            </a:r>
            <a:r>
              <a:rPr lang="en-US" b="1" dirty="0" smtClean="0"/>
              <a:t>prior Incident Command System (ICS) Training specific to Region IV, this person </a:t>
            </a:r>
            <a:endParaRPr lang="en-US" b="1" dirty="0" smtClean="0"/>
          </a:p>
          <a:p>
            <a:r>
              <a:rPr lang="en-US" b="1" dirty="0" smtClean="0"/>
              <a:t>initially </a:t>
            </a:r>
            <a:r>
              <a:rPr lang="en-US" b="1" dirty="0" smtClean="0"/>
              <a:t>had difficulty understanding the NWS role and how to integrate into the </a:t>
            </a:r>
            <a:endParaRPr lang="en-US" b="1" dirty="0" smtClean="0"/>
          </a:p>
          <a:p>
            <a:r>
              <a:rPr lang="en-US" b="1" dirty="0" smtClean="0"/>
              <a:t>ICS </a:t>
            </a:r>
            <a:r>
              <a:rPr lang="en-US" b="1" dirty="0" smtClean="0"/>
              <a:t>in that setting. </a:t>
            </a:r>
          </a:p>
          <a:p>
            <a:endParaRPr lang="en-US" b="1" dirty="0" smtClean="0"/>
          </a:p>
          <a:p>
            <a:r>
              <a:rPr lang="en-US" b="1" dirty="0" smtClean="0"/>
              <a:t>Recommendation </a:t>
            </a:r>
            <a:r>
              <a:rPr lang="en-US" b="1" dirty="0" smtClean="0"/>
              <a:t>32: The NWS should expedite the existing goal of ICS training for </a:t>
            </a:r>
            <a:endParaRPr lang="en-US" b="1" dirty="0" smtClean="0"/>
          </a:p>
          <a:p>
            <a:r>
              <a:rPr lang="en-US" b="1" dirty="0" smtClean="0"/>
              <a:t>meteorologists </a:t>
            </a:r>
            <a:r>
              <a:rPr lang="en-US" b="1" dirty="0" smtClean="0"/>
              <a:t>and hydrologists. Likewise, the NWS should expedite the development </a:t>
            </a:r>
            <a:endParaRPr lang="en-US" b="1" dirty="0" smtClean="0"/>
          </a:p>
          <a:p>
            <a:r>
              <a:rPr lang="en-US" b="1" dirty="0" smtClean="0"/>
              <a:t>of </a:t>
            </a:r>
            <a:r>
              <a:rPr lang="en-US" b="1" dirty="0" smtClean="0"/>
              <a:t>a cadre of Emergency Response Specialists (ERS) experienced in various disciplines </a:t>
            </a:r>
            <a:endParaRPr lang="en-US" b="1" dirty="0" smtClean="0"/>
          </a:p>
          <a:p>
            <a:r>
              <a:rPr lang="en-US" b="1" dirty="0" smtClean="0"/>
              <a:t>such </a:t>
            </a:r>
            <a:r>
              <a:rPr lang="en-US" b="1" dirty="0" smtClean="0"/>
              <a:t>as hydrologic and water resources issues, who have taken appropriate FEMA </a:t>
            </a:r>
            <a:endParaRPr lang="en-US" b="1" dirty="0" smtClean="0"/>
          </a:p>
          <a:p>
            <a:r>
              <a:rPr lang="en-US" b="1" dirty="0" smtClean="0"/>
              <a:t>preparatory </a:t>
            </a:r>
            <a:r>
              <a:rPr lang="en-US" b="1" dirty="0" smtClean="0"/>
              <a:t>coursework and ERS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82574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Finding 34: Social scientific research is needed to determine an effective outreach strategy </a:t>
            </a:r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 smtClean="0"/>
              <a:t>effective Public Service Announcement (PSA) content designed to minimize the </a:t>
            </a:r>
            <a:endParaRPr lang="en-US" b="1" dirty="0" smtClean="0"/>
          </a:p>
          <a:p>
            <a:r>
              <a:rPr lang="en-US" b="1" dirty="0" smtClean="0"/>
              <a:t>dangerous </a:t>
            </a:r>
            <a:r>
              <a:rPr lang="en-US" b="1" dirty="0" smtClean="0"/>
              <a:t>practice of motorists driving through flooded roadways. </a:t>
            </a:r>
          </a:p>
          <a:p>
            <a:endParaRPr lang="en-US" b="1" dirty="0" smtClean="0"/>
          </a:p>
          <a:p>
            <a:r>
              <a:rPr lang="en-US" b="1" dirty="0" smtClean="0"/>
              <a:t>Recommendation </a:t>
            </a:r>
            <a:r>
              <a:rPr lang="en-US" b="1" dirty="0" smtClean="0"/>
              <a:t>34: NWS should work with social scientists to provide </a:t>
            </a:r>
            <a:endParaRPr lang="en-US" b="1" dirty="0" smtClean="0"/>
          </a:p>
          <a:p>
            <a:r>
              <a:rPr lang="en-US" b="1" dirty="0" smtClean="0"/>
              <a:t>behavior-based </a:t>
            </a:r>
            <a:r>
              <a:rPr lang="en-US" b="1" dirty="0" smtClean="0"/>
              <a:t>statements and videos to demonstrate the results of not following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smtClean="0"/>
              <a:t>“Turn Around Don’t Drown” slogan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Finding 35: Most public respondents interviewed had never visited NWS web pages or </a:t>
            </a:r>
            <a:endParaRPr lang="en-US" b="1" dirty="0" smtClean="0"/>
          </a:p>
          <a:p>
            <a:r>
              <a:rPr lang="en-US" b="1" dirty="0" smtClean="0"/>
              <a:t>NWS </a:t>
            </a:r>
            <a:r>
              <a:rPr lang="en-US" b="1" dirty="0" smtClean="0"/>
              <a:t>social media outlets. </a:t>
            </a:r>
          </a:p>
          <a:p>
            <a:endParaRPr lang="en-US" b="1" dirty="0" smtClean="0"/>
          </a:p>
          <a:p>
            <a:r>
              <a:rPr lang="en-US" b="1" dirty="0" smtClean="0"/>
              <a:t>Recommendation </a:t>
            </a:r>
            <a:r>
              <a:rPr lang="en-US" b="1" dirty="0" smtClean="0"/>
              <a:t>35a: The NWS should work with marketing specialists to bring more </a:t>
            </a:r>
            <a:endParaRPr lang="en-US" b="1" dirty="0" smtClean="0"/>
          </a:p>
          <a:p>
            <a:r>
              <a:rPr lang="en-US" b="1" dirty="0" smtClean="0"/>
              <a:t>awareness </a:t>
            </a:r>
            <a:r>
              <a:rPr lang="en-US" b="1" dirty="0" smtClean="0"/>
              <a:t>to NWS web pages and NWS social media outlets. </a:t>
            </a:r>
          </a:p>
          <a:p>
            <a:endParaRPr lang="en-US" b="1" dirty="0" smtClean="0"/>
          </a:p>
          <a:p>
            <a:r>
              <a:rPr lang="en-US" b="1" dirty="0" smtClean="0"/>
              <a:t>Recommendation </a:t>
            </a:r>
            <a:r>
              <a:rPr lang="en-US" b="1" dirty="0" smtClean="0"/>
              <a:t>35b: The NWS should work with social media outlets to push </a:t>
            </a:r>
            <a:endParaRPr lang="en-US" b="1" dirty="0" smtClean="0"/>
          </a:p>
          <a:p>
            <a:r>
              <a:rPr lang="en-US" b="1" dirty="0" smtClean="0"/>
              <a:t>life-threatening </a:t>
            </a:r>
            <a:r>
              <a:rPr lang="en-US" b="1" dirty="0" smtClean="0"/>
              <a:t>alerts to social media users via zip codes in the threatened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61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Finding 40: Several EM county directors indicated they were not aware of the IWT concept. </a:t>
            </a:r>
          </a:p>
          <a:p>
            <a:endParaRPr lang="en-US" b="1" dirty="0" smtClean="0"/>
          </a:p>
          <a:p>
            <a:r>
              <a:rPr lang="en-US" b="1" dirty="0" smtClean="0"/>
              <a:t>Recommendation </a:t>
            </a:r>
            <a:r>
              <a:rPr lang="en-US" b="1" dirty="0" smtClean="0"/>
              <a:t>40: The NWS should increase awareness of the IWT concept with </a:t>
            </a:r>
            <a:endParaRPr lang="en-US" b="1" dirty="0" smtClean="0"/>
          </a:p>
          <a:p>
            <a:r>
              <a:rPr lang="en-US" b="1" dirty="0" smtClean="0"/>
              <a:t>core </a:t>
            </a:r>
            <a:r>
              <a:rPr lang="en-US" b="1" dirty="0" smtClean="0"/>
              <a:t>partners and conduct IWT workshops to strategically harness the existing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75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NWS Service Assessments are typically commissioned for the most high-impact events.</a:t>
            </a:r>
          </a:p>
          <a:p>
            <a:endParaRPr lang="en-US" dirty="0" smtClean="0"/>
          </a:p>
          <a:p>
            <a:r>
              <a:rPr lang="en-US" dirty="0" smtClean="0"/>
              <a:t>Full report available at: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www.nws.noaa.gov/om/assessments/index.shtml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South Carolina Floods of 2015 are the subject of the most recent NWS</a:t>
            </a:r>
          </a:p>
          <a:p>
            <a:r>
              <a:rPr lang="en-US" dirty="0" smtClean="0"/>
              <a:t>Service Assessment.</a:t>
            </a:r>
          </a:p>
          <a:p>
            <a:endParaRPr lang="en-US" dirty="0" smtClean="0"/>
          </a:p>
          <a:p>
            <a:r>
              <a:rPr lang="en-US" dirty="0" smtClean="0"/>
              <a:t>This event was related to Hurricane Joaquin, which, while not making landfall, did funnel </a:t>
            </a:r>
          </a:p>
          <a:p>
            <a:r>
              <a:rPr lang="en-US" dirty="0" smtClean="0"/>
              <a:t>very high amounts of moisture into the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Case Studies\2015\Oct_ExcessiveRain\EarthWindStreamLines\850_20151004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45049"/>
            <a:ext cx="8792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EarthWindMap</a:t>
            </a:r>
            <a:r>
              <a:rPr lang="en-US" dirty="0" smtClean="0"/>
              <a:t>  Using GFS 850mb Wind 12Z analysis for 10/04/2015.</a:t>
            </a:r>
          </a:p>
          <a:p>
            <a:r>
              <a:rPr lang="en-US" dirty="0" smtClean="0"/>
              <a:t>TPW in color background image.</a:t>
            </a:r>
          </a:p>
          <a:p>
            <a:r>
              <a:rPr lang="en-US" dirty="0" smtClean="0"/>
              <a:t>From: </a:t>
            </a:r>
            <a:r>
              <a:rPr lang="en-US" sz="1100" dirty="0" smtClean="0"/>
              <a:t>http://earth.nullschool.net/#2015/10/04/1200Z/wind/isobaric/850hPa/overlay=total_precipitable_water/stereographic=-73.67,30.46,3000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905375"/>
            <a:ext cx="7286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0865" y="5240179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 kg/m2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500783" y="5249105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35kg/m2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484342" y="5240178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70kg/m2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563661" y="0"/>
            <a:ext cx="3580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Hurricane Joaquin and moisture flux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2782769">
            <a:off x="6350684" y="147353"/>
            <a:ext cx="6096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533400"/>
            <a:ext cx="3176382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Parts of South Carolina received</a:t>
            </a:r>
          </a:p>
          <a:p>
            <a:r>
              <a:rPr lang="en-US" dirty="0" smtClean="0"/>
              <a:t>record rainfall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Case Studies\2015\Oct_ExcessiveRain\QPE\Rainfall Totals - 20151001-06 - GSP CW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8"/>
            <a:ext cx="8839200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2326" y="6211669"/>
            <a:ext cx="6581674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GSP service area also had some high rainfall amounts, and more</a:t>
            </a:r>
          </a:p>
          <a:p>
            <a:r>
              <a:rPr lang="en-US" dirty="0" smtClean="0"/>
              <a:t>extreme amounts had been forecast earlier.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6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897" y="228599"/>
            <a:ext cx="80643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Excessive Rain Events with up to 10 inches are not unprecedented in the GSP CWA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Sep. 17-22 2009: 19.94” at Lake </a:t>
            </a:r>
            <a:r>
              <a:rPr lang="en-US" dirty="0" err="1">
                <a:solidFill>
                  <a:prstClr val="black"/>
                </a:solidFill>
              </a:rPr>
              <a:t>Toxaway</a:t>
            </a:r>
            <a:r>
              <a:rPr lang="en-US" dirty="0">
                <a:solidFill>
                  <a:prstClr val="black"/>
                </a:solidFill>
              </a:rPr>
              <a:t>, 10” inches over several counties.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June 25-27 2006:  7” to 14” over 8 counties.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Oct. 7-8 2005:  Tropical Storm Tammy 6 to 14”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Sep. 2004:  Tropical Storms Frances (Sep. 7-8) and Ivan (Sep. 17-18)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10” to 18” over Blue Ridge Mountains  from Frances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 5” to 17” from Ivan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July 1-3 2003:  Remnants of Tropical Storm Bill, up to 9”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Plus many cases of flash flooding from convective storms with local amounts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 in the 6” to 8” range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Excessive Rain events generally focused over the mountains, with some exceptions.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681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Official Service Assessment Report had 40 Findings/Recommendations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The top 9 are below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489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WFO </a:t>
            </a:r>
            <a:r>
              <a:rPr lang="en-US" dirty="0" smtClean="0"/>
              <a:t>Charleston’s use of "Historic and </a:t>
            </a:r>
            <a:r>
              <a:rPr lang="en-US" dirty="0" smtClean="0"/>
              <a:t>Life-Threatening Flash </a:t>
            </a:r>
            <a:r>
              <a:rPr lang="en-US" dirty="0" smtClean="0"/>
              <a:t>Flooding" terminology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its issuance of flash flood emergencies were highly effective in </a:t>
            </a:r>
            <a:r>
              <a:rPr lang="en-US" dirty="0" smtClean="0"/>
              <a:t>garnering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attention of NWS partners, stakeholders, and public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Finding 2: During the floods, there were 36 dam failures across South Carolina. </a:t>
            </a:r>
            <a:endParaRPr lang="en-US" b="1" dirty="0" smtClean="0"/>
          </a:p>
          <a:p>
            <a:r>
              <a:rPr lang="en-US" b="1" dirty="0" smtClean="0"/>
              <a:t>Some </a:t>
            </a:r>
            <a:r>
              <a:rPr lang="en-US" b="1" dirty="0" smtClean="0"/>
              <a:t>of these failures had posed a threat to life and property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Recommendation 2: If a dam break poses a severe threat to human life or </a:t>
            </a:r>
            <a:endParaRPr lang="en-US" b="1" dirty="0" smtClean="0"/>
          </a:p>
          <a:p>
            <a:r>
              <a:rPr lang="en-US" b="1" dirty="0" smtClean="0"/>
              <a:t>catastrophic </a:t>
            </a:r>
            <a:r>
              <a:rPr lang="en-US" b="1" dirty="0" smtClean="0"/>
              <a:t>damage, the WFO, in coordination with the EM, should issue a </a:t>
            </a:r>
            <a:endParaRPr lang="en-US" b="1" dirty="0" smtClean="0"/>
          </a:p>
          <a:p>
            <a:r>
              <a:rPr lang="en-US" b="1" dirty="0" smtClean="0"/>
              <a:t>flash </a:t>
            </a:r>
            <a:r>
              <a:rPr lang="en-US" b="1" dirty="0" smtClean="0"/>
              <a:t>flood emergency for more effective communication to the public.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8834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During the event, the WFOs issued numerous watches, warnings, and </a:t>
            </a:r>
            <a:r>
              <a:rPr lang="en-US" dirty="0" smtClean="0"/>
              <a:t>advisories.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WFOs struggled with whether to issue areal flood or flash flood warnings.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was confusion in extending the warning times, allowing warnings to expire, </a:t>
            </a:r>
            <a:endParaRPr lang="en-US" dirty="0" smtClean="0"/>
          </a:p>
          <a:p>
            <a:r>
              <a:rPr lang="en-US" dirty="0" smtClean="0"/>
              <a:t>transitioning </a:t>
            </a:r>
            <a:r>
              <a:rPr lang="en-US" dirty="0" smtClean="0"/>
              <a:t>from flash flood to areal flood warnings, and/or providing more specific </a:t>
            </a:r>
            <a:endParaRPr lang="en-US" dirty="0" smtClean="0"/>
          </a:p>
          <a:p>
            <a:r>
              <a:rPr lang="en-US" dirty="0" smtClean="0"/>
              <a:t>impact </a:t>
            </a:r>
            <a:r>
              <a:rPr lang="en-US" dirty="0" smtClean="0"/>
              <a:t>statements about the floods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Finding </a:t>
            </a:r>
            <a:r>
              <a:rPr lang="en-US" b="1" dirty="0" smtClean="0"/>
              <a:t>3: It was challenging for NWS forecasters to understand when to transition from </a:t>
            </a:r>
            <a:endParaRPr lang="en-US" b="1" dirty="0" smtClean="0"/>
          </a:p>
          <a:p>
            <a:r>
              <a:rPr lang="en-US" b="1" dirty="0" smtClean="0"/>
              <a:t>one </a:t>
            </a:r>
            <a:r>
              <a:rPr lang="en-US" b="1" dirty="0" smtClean="0"/>
              <a:t>flood product to another (e.g., when to transition from a flash flood watch/warning to </a:t>
            </a:r>
            <a:endParaRPr lang="en-US" b="1" dirty="0" smtClean="0"/>
          </a:p>
          <a:p>
            <a:r>
              <a:rPr lang="en-US" b="1" dirty="0" smtClean="0"/>
              <a:t>areal </a:t>
            </a:r>
            <a:r>
              <a:rPr lang="en-US" b="1" dirty="0" smtClean="0"/>
              <a:t>flood warning—especially for this magnitude of a storm).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Recommendation 3: With the help of social scientists, the NWS should revise </a:t>
            </a:r>
            <a:endParaRPr lang="en-US" b="1" dirty="0" smtClean="0"/>
          </a:p>
          <a:p>
            <a:r>
              <a:rPr lang="en-US" b="1" dirty="0" smtClean="0"/>
              <a:t>NWS </a:t>
            </a:r>
            <a:r>
              <a:rPr lang="en-US" b="1" dirty="0" smtClean="0"/>
              <a:t>Instruction 10-922 to provide simplified criteria for issuing a flash flood warning, </a:t>
            </a:r>
            <a:endParaRPr lang="en-US" b="1" dirty="0" smtClean="0"/>
          </a:p>
          <a:p>
            <a:r>
              <a:rPr lang="en-US" b="1" dirty="0" smtClean="0"/>
              <a:t>areal </a:t>
            </a:r>
            <a:r>
              <a:rPr lang="en-US" b="1" dirty="0" smtClean="0"/>
              <a:t>flood warning, and urban small stream flood advisory. Additionally, forecasters </a:t>
            </a:r>
            <a:endParaRPr lang="en-US" b="1" dirty="0" smtClean="0"/>
          </a:p>
          <a:p>
            <a:r>
              <a:rPr lang="en-US" b="1" dirty="0" smtClean="0"/>
              <a:t>should </a:t>
            </a:r>
            <a:r>
              <a:rPr lang="en-US" b="1" dirty="0" smtClean="0"/>
              <a:t>be trained on these revised products, as well as best practices for transitioning </a:t>
            </a:r>
            <a:endParaRPr lang="en-US" b="1" dirty="0" smtClean="0"/>
          </a:p>
          <a:p>
            <a:r>
              <a:rPr lang="en-US" b="1" dirty="0" smtClean="0"/>
              <a:t>between </a:t>
            </a:r>
            <a:r>
              <a:rPr lang="en-US" b="1" dirty="0" smtClean="0"/>
              <a:t>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1059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Martin</dc:creator>
  <cp:lastModifiedBy>SOO</cp:lastModifiedBy>
  <cp:revision>14</cp:revision>
  <dcterms:created xsi:type="dcterms:W3CDTF">2016-10-24T15:35:58Z</dcterms:created>
  <dcterms:modified xsi:type="dcterms:W3CDTF">2016-10-25T03:29:08Z</dcterms:modified>
</cp:coreProperties>
</file>