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1.xml" ContentType="application/vnd.openxmlformats-officedocument.presentationml.tags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tags/tag13.xml" ContentType="application/vnd.openxmlformats-officedocument.presentationml.tags+xml"/>
  <Override PartName="/ppt/notesSlides/notesSlide23.xml" ContentType="application/vnd.openxmlformats-officedocument.presentationml.notesSlide+xml"/>
  <Override PartName="/ppt/tags/tag1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5.xml" ContentType="application/vnd.openxmlformats-officedocument.presentationml.tags+xml"/>
  <Override PartName="/ppt/notesSlides/notesSlide28.xml" ContentType="application/vnd.openxmlformats-officedocument.presentationml.notesSlide+xml"/>
  <Override PartName="/ppt/tags/tag16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7.xml" ContentType="application/vnd.openxmlformats-officedocument.presentationml.tags+xml"/>
  <Override PartName="/ppt/notesSlides/notesSlide33.xml" ContentType="application/vnd.openxmlformats-officedocument.presentationml.notesSlide+xml"/>
  <Override PartName="/ppt/tags/tag18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19.xml" ContentType="application/vnd.openxmlformats-officedocument.presentationml.tags+xml"/>
  <Override PartName="/ppt/notesSlides/notesSlide39.xml" ContentType="application/vnd.openxmlformats-officedocument.presentationml.notesSlide+xml"/>
  <Override PartName="/ppt/tags/tag20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21.xml" ContentType="application/vnd.openxmlformats-officedocument.presentationml.tags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22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23.xml" ContentType="application/vnd.openxmlformats-officedocument.presentationml.tags+xml"/>
  <Override PartName="/ppt/notesSlides/notesSlide57.xml" ContentType="application/vnd.openxmlformats-officedocument.presentationml.notesSlide+xml"/>
  <Override PartName="/ppt/tags/tag24.xml" ContentType="application/vnd.openxmlformats-officedocument.presentationml.tags+xml"/>
  <Override PartName="/ppt/notesSlides/notesSlide58.xml" ContentType="application/vnd.openxmlformats-officedocument.presentationml.notesSlide+xml"/>
  <Override PartName="/ppt/tags/tag25.xml" ContentType="application/vnd.openxmlformats-officedocument.presentationml.tags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tags/tag26.xml" ContentType="application/vnd.openxmlformats-officedocument.presentationml.tags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27" r:id="rId2"/>
    <p:sldId id="397" r:id="rId3"/>
    <p:sldId id="427" r:id="rId4"/>
    <p:sldId id="428" r:id="rId5"/>
    <p:sldId id="429" r:id="rId6"/>
    <p:sldId id="430" r:id="rId7"/>
    <p:sldId id="398" r:id="rId8"/>
    <p:sldId id="403" r:id="rId9"/>
    <p:sldId id="399" r:id="rId10"/>
    <p:sldId id="410" r:id="rId11"/>
    <p:sldId id="431" r:id="rId12"/>
    <p:sldId id="432" r:id="rId13"/>
    <p:sldId id="433" r:id="rId14"/>
    <p:sldId id="434" r:id="rId15"/>
    <p:sldId id="435" r:id="rId16"/>
    <p:sldId id="400" r:id="rId17"/>
    <p:sldId id="401" r:id="rId18"/>
    <p:sldId id="411" r:id="rId19"/>
    <p:sldId id="436" r:id="rId20"/>
    <p:sldId id="414" r:id="rId21"/>
    <p:sldId id="437" r:id="rId22"/>
    <p:sldId id="438" r:id="rId23"/>
    <p:sldId id="439" r:id="rId24"/>
    <p:sldId id="440" r:id="rId25"/>
    <p:sldId id="404" r:id="rId26"/>
    <p:sldId id="412" r:id="rId27"/>
    <p:sldId id="415" r:id="rId28"/>
    <p:sldId id="441" r:id="rId29"/>
    <p:sldId id="442" r:id="rId30"/>
    <p:sldId id="406" r:id="rId31"/>
    <p:sldId id="405" r:id="rId32"/>
    <p:sldId id="413" r:id="rId33"/>
    <p:sldId id="443" r:id="rId34"/>
    <p:sldId id="444" r:id="rId35"/>
    <p:sldId id="407" r:id="rId36"/>
    <p:sldId id="416" r:id="rId37"/>
    <p:sldId id="417" r:id="rId38"/>
    <p:sldId id="418" r:id="rId39"/>
    <p:sldId id="445" r:id="rId40"/>
    <p:sldId id="446" r:id="rId41"/>
    <p:sldId id="402" r:id="rId42"/>
    <p:sldId id="408" r:id="rId43"/>
    <p:sldId id="409" r:id="rId44"/>
    <p:sldId id="419" r:id="rId45"/>
    <p:sldId id="420" r:id="rId46"/>
    <p:sldId id="421" r:id="rId47"/>
    <p:sldId id="454" r:id="rId48"/>
    <p:sldId id="455" r:id="rId49"/>
    <p:sldId id="453" r:id="rId50"/>
    <p:sldId id="422" r:id="rId51"/>
    <p:sldId id="447" r:id="rId52"/>
    <p:sldId id="423" r:id="rId53"/>
    <p:sldId id="451" r:id="rId54"/>
    <p:sldId id="426" r:id="rId55"/>
    <p:sldId id="424" r:id="rId56"/>
    <p:sldId id="425" r:id="rId57"/>
    <p:sldId id="448" r:id="rId58"/>
    <p:sldId id="449" r:id="rId59"/>
    <p:sldId id="450" r:id="rId60"/>
    <p:sldId id="339" r:id="rId61"/>
    <p:sldId id="452" r:id="rId6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00FFFF"/>
    <a:srgbClr val="00FF00"/>
    <a:srgbClr val="B6D7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0861" autoAdjust="0"/>
  </p:normalViewPr>
  <p:slideViewPr>
    <p:cSldViewPr>
      <p:cViewPr varScale="1">
        <p:scale>
          <a:sx n="112" d="100"/>
          <a:sy n="112" d="100"/>
        </p:scale>
        <p:origin x="1008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9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4CF56EB-05E2-4FF5-B7EA-9A2B09FFD74E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427334-7919-4D1E-99C5-FFDF147913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902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37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7686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Will you be forecasting any of the following at this point?
https://www.polleverywhere.com/multiple_choice_polls/JqxE44WpDwUy6q5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916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If you are forecasting snow for Atlanta, how much are you advertising?
https://www.polleverywhere.com/multiple_choice_polls/6lMxn3PztILE9gp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12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81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If you are forecasting ice for Atlanta, how much are you advertising?
https://www.polleverywhere.com/multiple_choice_polls/dgxwfEPFDMfAWQr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70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Would you be initiating any of the following actions to partners?
https://www.polleverywhere.com/multiple_choice_polls/rGTPwJ6FvfgUF4P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759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Does the fact that the Super Bowl is coming up influence any of your decisions thus far?
https://www.polleverywhere.com/multiple_choice_polls/JLMPBCThDN5ZAHB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446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41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07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75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Are you forecasting measurable snow for Atlanta now?
https://www.polleverywhere.com/multiple_choice_polls/FopXcP5tZVTCmAz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70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608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134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Based on criteria, will you be issuing a Winter Storm Watch at this point?
https://www.polleverywhere.com/multiple_choice_polls/ZBZx1xfQsLhR2OX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160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If you are forecasting snow, how much?
https://www.polleverywhere.com/multiple_choice_polls/cV02YeaeqICzKgK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77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Which model are you paying attention to most?
https://www.polleverywhere.com/multiple_choice_polls/xigx3aS0uRyIftB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0064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Any discussion or questions on activity thus far?
https://www.polleverywhere.com/free_text_polls/VOW1CT5mn36JBoc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047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048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114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0686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Based on criteria, will you be issuing any of the following products?
https://www.polleverywhere.com/multiple_choice_polls/vXJflLkWzCs8nx9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130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If you are forecasting snow, how much?
https://www.polleverywhere.com/multiple_choice_polls/xL2d0AEJ5QgZzIX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25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are you from originally?
https://www.polleverywhere.com/clickable_images/ReywZUtewQH4Oam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4BCB7D-BF4E-1446-AA25-7CBBEE97706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3928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089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248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757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Which of the following do you currently have in effect?
https://www.polleverywhere.com/multiple_choice_polls/kNr0ikX7vsKYTKm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9757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What is your final forecast snowfall for Atlanta?
https://www.polleverywhere.com/multiple_choice_polls/RbDIfHiA0Vpdglk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314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0949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9401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5428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128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Which of the three methods described...Deterministic, Ensemble(Average), or Probabilistic do you find most helpful in your current position?
https://www.polleverywhere.com/multiple_choice_polls/MNT6yIo2AnrumBv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39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72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Who will win the college football championship?
https://www.polleverywhere.com/free_text_polls/7iL7eg2fC8hWPiA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532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Does the time to the event affect your preference for deterministic, ensemble, or deterministic? (ie 7 days out, 3 days out, 12hr out)
https://www.polleverywhere.com/multiple_choice_polls/9iUpQi0aDzxYfUz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40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4133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1808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0038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544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451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43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152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1893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23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86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When you think snow and ice in Georgia, you think of the word(s)... (keep it clean folks!)
https://www.polleverywhere.com/free_text_polls/s44vGX5A50JaaTH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370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062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Are you comfortable showing probabilistic information as related to winter weather?
https://www.polleverywhere.com/multiple_choice_polls/KOjQW2sKkkUnYhC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2264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225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How many cumulative winter storm warnings or advisories are issued per year for Atlanta?
https://www.polleverywhere.com/multiple_choice_polls/79AY2unlC3GhrtE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6804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920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777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7969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In your field, what triggers more action on your part (ie cancelling school), the products we issue or the info we send in emails and webinars?
https://www.polleverywhere.com/multiple_choice_polls/2iApkFLPock4alY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57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1636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If you had to choose one form of media to get your information from us it would be...
https://www.polleverywhere.com/multiple_choice_polls/yxRlDvaETi6y0ls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58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966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Ideally, the frequency of your emails should be based on...
https://www.polleverywhere.com/multiple_choice_polls/t8CPay6lrzn1uay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59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162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Which of the following MOST closely matches your agency category?
https://www.polleverywhere.com/multiple_choice_polls/aoGmLNoPgrTzWHV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081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3712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
Poll Title: Any final discussion or questions ?
https://www.polleverywhere.com/free_text_polls/rSuAOPobHktunVW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61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3810000" cy="127000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0081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76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745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Intro Slide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427334-7919-4D1E-99C5-FFDF147913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64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5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86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4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58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6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7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046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9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76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4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4A59C-C5A6-42D9-8531-8CF1266EFCE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E5F14A-B920-4033-BDED-8A7CF9CB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79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4A59C-C5A6-42D9-8531-8CF1266EFCE7}" type="datetimeFigureOut">
              <a:rPr lang="en-US" smtClean="0"/>
              <a:t>12/3/2018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E5F14A-B920-4033-BDED-8A7CF9CB36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6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1.pn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9.png"/><Relationship Id="rId5" Type="http://schemas.microsoft.com/office/2007/relationships/hdphoto" Target="../media/hdphoto1.wdp"/><Relationship Id="rId10" Type="http://schemas.openxmlformats.org/officeDocument/2006/relationships/image" Target="../media/image30.png"/><Relationship Id="rId4" Type="http://schemas.openxmlformats.org/officeDocument/2006/relationships/image" Target="../media/image2.png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hyperlink" Target="https://www.polleverywhere.com/clickable_images/ReywZUtewQH4Oam" TargetMode="External"/><Relationship Id="rId5" Type="http://schemas.openxmlformats.org/officeDocument/2006/relationships/hyperlink" Target="https://www.liveslides.com/download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6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4.png"/><Relationship Id="rId5" Type="http://schemas.microsoft.com/office/2007/relationships/hdphoto" Target="../media/hdphoto1.wdp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39.png"/><Relationship Id="rId5" Type="http://schemas.microsoft.com/office/2007/relationships/hdphoto" Target="../media/hdphoto1.wdp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2.png"/><Relationship Id="rId5" Type="http://schemas.microsoft.com/office/2007/relationships/hdphoto" Target="../media/hdphoto1.wdp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47.jpeg"/><Relationship Id="rId4" Type="http://schemas.openxmlformats.org/officeDocument/2006/relationships/image" Target="../media/image2.png"/><Relationship Id="rId9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6.png"/><Relationship Id="rId5" Type="http://schemas.microsoft.com/office/2007/relationships/hdphoto" Target="../media/hdphoto1.wdp"/><Relationship Id="rId10" Type="http://schemas.openxmlformats.org/officeDocument/2006/relationships/image" Target="../media/image52.png"/><Relationship Id="rId4" Type="http://schemas.openxmlformats.org/officeDocument/2006/relationships/image" Target="../media/image2.png"/><Relationship Id="rId9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54.JP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0.png"/><Relationship Id="rId5" Type="http://schemas.microsoft.com/office/2007/relationships/hdphoto" Target="../media/hdphoto1.wdp"/><Relationship Id="rId10" Type="http://schemas.openxmlformats.org/officeDocument/2006/relationships/image" Target="../media/image59.png"/><Relationship Id="rId4" Type="http://schemas.openxmlformats.org/officeDocument/2006/relationships/image" Target="../media/image2.png"/><Relationship Id="rId9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63.png"/><Relationship Id="rId4" Type="http://schemas.openxmlformats.org/officeDocument/2006/relationships/image" Target="../media/image2.png"/><Relationship Id="rId9" Type="http://schemas.openxmlformats.org/officeDocument/2006/relationships/image" Target="../media/image6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5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4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4" Type="http://schemas.openxmlformats.org/officeDocument/2006/relationships/image" Target="../media/image7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4.png"/><Relationship Id="rId5" Type="http://schemas.microsoft.com/office/2007/relationships/hdphoto" Target="../media/hdphoto1.wdp"/><Relationship Id="rId10" Type="http://schemas.openxmlformats.org/officeDocument/2006/relationships/image" Target="../media/image13.png"/><Relationship Id="rId4" Type="http://schemas.openxmlformats.org/officeDocument/2006/relationships/image" Target="../media/image2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2819" y="292417"/>
            <a:ext cx="914399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b="1" i="1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Winter Weather </a:t>
            </a:r>
          </a:p>
          <a:p>
            <a:pPr algn="ctr"/>
            <a:r>
              <a:rPr lang="en-US" sz="6000" b="1" i="1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Forecast Scenario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MAKE THE CALL</a:t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85800" y="4343400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65903" y="4820464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2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31" y="3042180"/>
            <a:ext cx="5080000" cy="381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6467"/>
            <a:ext cx="4063164" cy="30473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4"/>
            <a:ext cx="4065310" cy="30489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" y="1749912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A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37658" y="1734448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32655" y="5322359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2510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08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25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7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0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30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3619" y="888609"/>
            <a:ext cx="91439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Scenario Overview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580" y="914959"/>
            <a:ext cx="82296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Questions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Will you be forecasting any of the following at this point</a:t>
            </a:r>
          </a:p>
          <a:p>
            <a:r>
              <a:rPr lang="en-US" sz="1400" dirty="0" smtClean="0">
                <a:solidFill>
                  <a:schemeClr val="bg1"/>
                </a:solidFill>
              </a:rPr>
              <a:t>	a. Rain, hey I </a:t>
            </a:r>
            <a:r>
              <a:rPr lang="en-US" sz="1400" dirty="0" err="1" smtClean="0">
                <a:solidFill>
                  <a:schemeClr val="bg1"/>
                </a:solidFill>
              </a:rPr>
              <a:t>gotta</a:t>
            </a:r>
            <a:r>
              <a:rPr lang="en-US" sz="1400" dirty="0" smtClean="0">
                <a:solidFill>
                  <a:schemeClr val="bg1"/>
                </a:solidFill>
              </a:rPr>
              <a:t> forecast something and don’t want to freak everyone out!</a:t>
            </a: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b. Nothing, dude, it is 7 days out and as long as I got some models showing  	nada, then that’s what 	I’m going with.</a:t>
            </a: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c. Snow, too early to freak people out with ice but I can show snow.</a:t>
            </a: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d. Ice, it’s the worst of the impacts so why not advertise the potential and  back down later.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2.      If you are forecasting snow for Atlanta, how much are you advertising?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a. </a:t>
            </a:r>
            <a:r>
              <a:rPr lang="en-US" sz="1400" dirty="0" smtClean="0">
                <a:solidFill>
                  <a:schemeClr val="bg1"/>
                </a:solidFill>
              </a:rPr>
              <a:t>Less than an inch.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b. </a:t>
            </a:r>
            <a:r>
              <a:rPr lang="en-US" sz="1400" dirty="0" smtClean="0">
                <a:solidFill>
                  <a:schemeClr val="bg1"/>
                </a:solidFill>
              </a:rPr>
              <a:t>1 inch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c. </a:t>
            </a:r>
            <a:r>
              <a:rPr lang="en-US" sz="1400" dirty="0" smtClean="0">
                <a:solidFill>
                  <a:schemeClr val="bg1"/>
                </a:solidFill>
              </a:rPr>
              <a:t>1-2 inches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d. </a:t>
            </a:r>
            <a:r>
              <a:rPr lang="en-US" sz="1400" dirty="0" smtClean="0">
                <a:solidFill>
                  <a:schemeClr val="bg1"/>
                </a:solidFill>
              </a:rPr>
              <a:t>More than 2 inches.</a:t>
            </a:r>
          </a:p>
          <a:p>
            <a:pPr marL="342900" indent="-342900">
              <a:buAutoNum type="arabicPeriod" startAt="3"/>
            </a:pPr>
            <a:r>
              <a:rPr lang="en-US" sz="1400" dirty="0" smtClean="0">
                <a:solidFill>
                  <a:schemeClr val="bg1"/>
                </a:solidFill>
              </a:rPr>
              <a:t>Same question but ice.</a:t>
            </a:r>
          </a:p>
          <a:p>
            <a:pPr marL="342900" indent="-342900">
              <a:buAutoNum type="arabicPeriod" startAt="3"/>
            </a:pPr>
            <a:r>
              <a:rPr lang="en-US" sz="1400" dirty="0" smtClean="0">
                <a:solidFill>
                  <a:schemeClr val="bg1"/>
                </a:solidFill>
              </a:rPr>
              <a:t>From a messaging standpoint, what is it time for?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a. Email to partners only discussing potential.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b. Email to partners and social media post to public discussing potential.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c. GoToMeeting briefing to partners </a:t>
            </a:r>
            <a:r>
              <a:rPr lang="en-US" sz="1400" dirty="0">
                <a:solidFill>
                  <a:schemeClr val="bg1"/>
                </a:solidFill>
              </a:rPr>
              <a:t>and social media post to public discussing </a:t>
            </a:r>
            <a:r>
              <a:rPr lang="en-US" sz="1400" dirty="0" smtClean="0">
                <a:solidFill>
                  <a:schemeClr val="bg1"/>
                </a:solidFill>
              </a:rPr>
              <a:t>potential.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d. I don’t know enough to message anything yet.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e. other</a:t>
            </a:r>
          </a:p>
          <a:p>
            <a:pPr lvl="1"/>
            <a:r>
              <a:rPr lang="en-US" sz="1400" dirty="0" smtClean="0">
                <a:solidFill>
                  <a:schemeClr val="bg1"/>
                </a:solidFill>
              </a:rPr>
              <a:t>5.  Does the fact that the super bowl is during this time period influence your decisions?</a:t>
            </a:r>
          </a:p>
          <a:p>
            <a:pPr marL="342900" indent="-342900">
              <a:buAutoNum type="arabicPeriod" startAt="3"/>
            </a:pPr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97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3619" y="888609"/>
            <a:ext cx="91439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Scenario Overview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61999" y="5715000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54920" y="5685481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429" y="1592173"/>
            <a:ext cx="5257798" cy="39433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429" y="1572508"/>
            <a:ext cx="5284019" cy="39630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004" y="1564946"/>
            <a:ext cx="5285443" cy="394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4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31" y="3042180"/>
            <a:ext cx="5079999" cy="381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6467"/>
            <a:ext cx="4063163" cy="30473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4"/>
            <a:ext cx="4065310" cy="304898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" y="1749912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A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37658" y="1734448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32655" y="5322359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54631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0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3619" y="888609"/>
            <a:ext cx="91439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Ground Rules and Info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85800" y="4953000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65903" y="5112603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480" y="1655910"/>
            <a:ext cx="6781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are the forecaster in this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situation.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 your forecast on what you would like to see as part of the field you are in (ex. EM, Media, Private,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…)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will have limited info to go on for this scenario.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There are NO wrong answers!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Scenario is designed to foster good discussion and if we get off on a tangent, that is OK!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practical purposes, you will only be forecasting for the downtown Atlanta area.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42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61999" y="5715000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54920" y="5685481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9433" y="513229"/>
            <a:ext cx="5127648" cy="51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2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1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8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32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45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752" y="1462264"/>
            <a:ext cx="5621442" cy="42160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3619" y="888609"/>
            <a:ext cx="91439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Scenario Overview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61999" y="5758545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54920" y="5685481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73" y="1462264"/>
            <a:ext cx="5562600" cy="42089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38" y="1495736"/>
            <a:ext cx="5563346" cy="417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5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31" y="3042180"/>
            <a:ext cx="5079999" cy="3809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6467"/>
            <a:ext cx="4063163" cy="30473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" y="23150"/>
            <a:ext cx="4149675" cy="301903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128" y="1767468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A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37658" y="1734448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32655" y="5322359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9227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61999" y="5715000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54920" y="5685481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9433" y="513229"/>
            <a:ext cx="5127648" cy="511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3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7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49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>
            <a:hlinkClick r:id="rId5"/>
          </p:cNvPr>
          <p:cNvSpPr/>
          <p:nvPr/>
        </p:nvSpPr>
        <p:spPr>
          <a:xfrm>
            <a:off x="3314700" y="4876799"/>
            <a:ext cx="2625367" cy="6256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hlinkClick r:id="rId6" action="ppaction://hlinkfile"/>
          </p:cNvPr>
          <p:cNvSpPr/>
          <p:nvPr/>
        </p:nvSpPr>
        <p:spPr>
          <a:xfrm>
            <a:off x="1739900" y="622300"/>
            <a:ext cx="5638800" cy="39115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58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3619" y="888609"/>
            <a:ext cx="91439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Scenario Overview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580" y="914959"/>
            <a:ext cx="82296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Questions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Is everyone forecasting at least a little snow for Atlanta now?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2.      If you are forecasting snow, how much?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a. </a:t>
            </a:r>
            <a:r>
              <a:rPr lang="en-US" sz="1400" dirty="0" smtClean="0">
                <a:solidFill>
                  <a:schemeClr val="bg1"/>
                </a:solidFill>
              </a:rPr>
              <a:t>Less than an inch.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b. </a:t>
            </a:r>
            <a:r>
              <a:rPr lang="en-US" sz="1400" dirty="0" smtClean="0">
                <a:solidFill>
                  <a:schemeClr val="bg1"/>
                </a:solidFill>
              </a:rPr>
              <a:t>1-2 inches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c. </a:t>
            </a:r>
            <a:r>
              <a:rPr lang="en-US" sz="1400" dirty="0" smtClean="0">
                <a:solidFill>
                  <a:schemeClr val="bg1"/>
                </a:solidFill>
              </a:rPr>
              <a:t>2-4 inches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d. 3-6 inches</a:t>
            </a:r>
          </a:p>
          <a:p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                     e. more than 6 inches</a:t>
            </a:r>
          </a:p>
          <a:p>
            <a:pPr marL="342900" indent="-342900">
              <a:buAutoNum type="arabicPeriod" startAt="3"/>
            </a:pPr>
            <a:r>
              <a:rPr lang="en-US" sz="1400" dirty="0" smtClean="0">
                <a:solidFill>
                  <a:schemeClr val="bg1"/>
                </a:solidFill>
              </a:rPr>
              <a:t>Which model are you paying attention to most?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a. Model A.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b. Model B.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c. Model C.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d. All of them, using a blend.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e. None of them, I got my Farmers Almanac right here.</a:t>
            </a:r>
          </a:p>
          <a:p>
            <a:pPr lvl="1"/>
            <a:r>
              <a:rPr lang="en-US" sz="1400" dirty="0" smtClean="0">
                <a:solidFill>
                  <a:schemeClr val="bg1"/>
                </a:solidFill>
              </a:rPr>
              <a:t>5.  Does the fact that the super bowl is during this time period influence your decisions?</a:t>
            </a:r>
          </a:p>
          <a:p>
            <a:pPr marL="342900" indent="-342900">
              <a:buAutoNum type="arabicPeriod" startAt="3"/>
            </a:pPr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3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3619" y="888609"/>
            <a:ext cx="91439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Scenario Overview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61999" y="5758545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54920" y="5685481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49523"/>
            <a:ext cx="5482126" cy="4111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90" y="1549523"/>
            <a:ext cx="5485836" cy="40964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90" y="1534408"/>
            <a:ext cx="5502280" cy="412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6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31" y="3042180"/>
            <a:ext cx="5079998" cy="38099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36467"/>
            <a:ext cx="4063162" cy="30473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04"/>
            <a:ext cx="4065309" cy="30489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6200" y="1749912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A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37658" y="1734448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32655" y="5322359"/>
            <a:ext cx="609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4737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5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2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3619" y="888609"/>
            <a:ext cx="91439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Scenario Overview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580" y="914959"/>
            <a:ext cx="8229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Questions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How much snow are you forecasting for Atlanta?</a:t>
            </a:r>
          </a:p>
          <a:p>
            <a:pPr marL="800100" lvl="1" indent="-342900"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0-18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 smtClean="0">
                <a:solidFill>
                  <a:schemeClr val="bg1"/>
                </a:solidFill>
              </a:rPr>
              <a:t>2.      If you are forecasting snow, how much?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a. </a:t>
            </a:r>
            <a:r>
              <a:rPr lang="en-US" sz="1400" dirty="0" smtClean="0">
                <a:solidFill>
                  <a:schemeClr val="bg1"/>
                </a:solidFill>
              </a:rPr>
              <a:t>Less than an inch.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b. </a:t>
            </a:r>
            <a:r>
              <a:rPr lang="en-US" sz="1400" dirty="0" smtClean="0">
                <a:solidFill>
                  <a:schemeClr val="bg1"/>
                </a:solidFill>
              </a:rPr>
              <a:t>1-2 inches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c. </a:t>
            </a:r>
            <a:r>
              <a:rPr lang="en-US" sz="1400" dirty="0" smtClean="0">
                <a:solidFill>
                  <a:schemeClr val="bg1"/>
                </a:solidFill>
              </a:rPr>
              <a:t>2-4 inches</a:t>
            </a:r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d. 3-6 inches</a:t>
            </a:r>
          </a:p>
          <a:p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                      e. more than 6 inches</a:t>
            </a:r>
          </a:p>
          <a:p>
            <a:pPr marL="342900" indent="-342900">
              <a:buAutoNum type="arabicPeriod" startAt="3"/>
            </a:pPr>
            <a:r>
              <a:rPr lang="en-US" sz="1400" dirty="0" smtClean="0">
                <a:solidFill>
                  <a:schemeClr val="bg1"/>
                </a:solidFill>
              </a:rPr>
              <a:t>Which model are you paying attention to most?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a. Model A.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b. Model B.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c. Model C.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d. All of them, using a blend.</a:t>
            </a:r>
          </a:p>
          <a:p>
            <a:pPr lvl="1"/>
            <a:r>
              <a:rPr lang="en-US" sz="1400" dirty="0">
                <a:solidFill>
                  <a:schemeClr val="bg1"/>
                </a:solidFill>
              </a:rPr>
              <a:t>	</a:t>
            </a:r>
            <a:r>
              <a:rPr lang="en-US" sz="1400" dirty="0" smtClean="0">
                <a:solidFill>
                  <a:schemeClr val="bg1"/>
                </a:solidFill>
              </a:rPr>
              <a:t>e. None of them, I got my Farmers Almanac right here.</a:t>
            </a:r>
          </a:p>
          <a:p>
            <a:pPr lvl="1"/>
            <a:r>
              <a:rPr lang="en-US" sz="1400" dirty="0" smtClean="0">
                <a:solidFill>
                  <a:schemeClr val="bg1"/>
                </a:solidFill>
              </a:rPr>
              <a:t>5.  Does the fact that the super bowl is during this time period influence your decisions?</a:t>
            </a:r>
          </a:p>
          <a:p>
            <a:pPr marL="342900" indent="-342900">
              <a:buAutoNum type="arabicPeriod" startAt="3"/>
            </a:pPr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0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73696" y="880047"/>
            <a:ext cx="91439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Deterministic Forecasting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7"/>
          <a:stretch/>
        </p:blipFill>
        <p:spPr>
          <a:xfrm>
            <a:off x="82582" y="2247409"/>
            <a:ext cx="4065310" cy="2744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2"/>
          <a:stretch/>
        </p:blipFill>
        <p:spPr>
          <a:xfrm>
            <a:off x="4829963" y="2233554"/>
            <a:ext cx="4056073" cy="2758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43000" y="1545614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15 to 20 Model Outputs-Pick One!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792" y="4991591"/>
            <a:ext cx="3865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Doesn’t dilute forecast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You have a chance of getting exactly right.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You can plan for specific amounts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9962" y="5048071"/>
            <a:ext cx="4052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You can get a forecast REALLY wrong!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Large chance of forecast varying by large amounts with each model run.</a:t>
            </a:r>
          </a:p>
        </p:txBody>
      </p:sp>
    </p:spTree>
    <p:extLst>
      <p:ext uri="{BB962C8B-B14F-4D97-AF65-F5344CB8AC3E}">
        <p14:creationId xmlns:p14="http://schemas.microsoft.com/office/powerpoint/2010/main" val="3750292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73696" y="880047"/>
            <a:ext cx="91439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Ensemble Forecasting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7"/>
          <a:stretch/>
        </p:blipFill>
        <p:spPr>
          <a:xfrm>
            <a:off x="82582" y="2247409"/>
            <a:ext cx="4065310" cy="27441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2"/>
          <a:stretch/>
        </p:blipFill>
        <p:spPr>
          <a:xfrm>
            <a:off x="4829963" y="2233554"/>
            <a:ext cx="4056073" cy="2758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37331" y="1487056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Average of 40 to 60 Models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792" y="4991591"/>
            <a:ext cx="3865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Forecast from run to run is more stable.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Eliminates outliers in the model output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29962" y="5048071"/>
            <a:ext cx="4052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Sometimes the outliers are right!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Averages out the important details.</a:t>
            </a:r>
          </a:p>
        </p:txBody>
      </p:sp>
      <p:sp>
        <p:nvSpPr>
          <p:cNvPr id="8" name="Cross 7"/>
          <p:cNvSpPr/>
          <p:nvPr/>
        </p:nvSpPr>
        <p:spPr>
          <a:xfrm>
            <a:off x="4230633" y="3026715"/>
            <a:ext cx="514350" cy="500397"/>
          </a:xfrm>
          <a:prstGeom prst="plus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t="10619"/>
          <a:stretch/>
        </p:blipFill>
        <p:spPr>
          <a:xfrm>
            <a:off x="1953522" y="2166776"/>
            <a:ext cx="4388740" cy="294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2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473696" y="880047"/>
            <a:ext cx="91439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Probabilistic Forecasting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792" y="1440063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Probability of Occurrence of Certain Criteria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792" y="4991591"/>
            <a:ext cx="3865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Gives a range of possibilities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Doesn’t change as drastically as deterministic approach.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Good for planning purposes.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29962" y="5048071"/>
            <a:ext cx="40523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Outlier scenarios can still be masked.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Averages out the important details.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26189"/>
            <a:ext cx="2969554" cy="3021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003002"/>
            <a:ext cx="2795399" cy="3045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2003002"/>
            <a:ext cx="2995435" cy="3048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575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6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7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1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61999" y="5715000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54920" y="5685481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3150"/>
            <a:ext cx="2107091" cy="1185239"/>
          </a:xfrm>
          <a:prstGeom prst="rect">
            <a:avLst/>
          </a:prstGeom>
        </p:spPr>
      </p:pic>
      <p:pic>
        <p:nvPicPr>
          <p:cNvPr id="11" name="Content Placeholder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0038"/>
            <a:ext cx="7716755" cy="4344821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450" y="3203934"/>
            <a:ext cx="2514128" cy="1829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821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61999" y="5715000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54920" y="5685481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3150"/>
            <a:ext cx="2107091" cy="1185239"/>
          </a:xfrm>
          <a:prstGeom prst="rect">
            <a:avLst/>
          </a:prstGeom>
        </p:spPr>
      </p:pic>
      <p:pic>
        <p:nvPicPr>
          <p:cNvPr id="13" name="Content Placeholder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7" y="937514"/>
            <a:ext cx="6000750" cy="4800600"/>
          </a:xfrm>
          <a:prstGeom prst="rect">
            <a:avLst/>
          </a:prstGeom>
        </p:spPr>
      </p:pic>
      <p:sp>
        <p:nvSpPr>
          <p:cNvPr id="14" name="Content Placeholder 3"/>
          <p:cNvSpPr txBox="1">
            <a:spLocks/>
          </p:cNvSpPr>
          <p:nvPr/>
        </p:nvSpPr>
        <p:spPr>
          <a:xfrm>
            <a:off x="6092438" y="1302628"/>
            <a:ext cx="2971800" cy="41148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GFS Computer model ensemble showing all 21 model runs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Swath of 6”+ NW Metro including some to 10”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6092438" y="4217099"/>
            <a:ext cx="2895600" cy="1200329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problem:  </a:t>
            </a:r>
          </a:p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is the January 6-7, 2017 forecast!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1905000" y="1143000"/>
            <a:ext cx="4187438" cy="3074099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45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61999" y="5715000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54920" y="5685481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23150"/>
            <a:ext cx="2107091" cy="1185239"/>
          </a:xfrm>
          <a:prstGeom prst="rect">
            <a:avLst/>
          </a:prstGeom>
        </p:spPr>
      </p:pic>
      <p:pic>
        <p:nvPicPr>
          <p:cNvPr id="17" name="Content Placeholder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47" y="1106103"/>
            <a:ext cx="8174606" cy="459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1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61999" y="5715000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54920" y="5685481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88" y="1045490"/>
            <a:ext cx="8835612" cy="5368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09" y="38681"/>
            <a:ext cx="1802291" cy="1013789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3145946" y="1752599"/>
            <a:ext cx="2433496" cy="127002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338606" y="2097901"/>
            <a:ext cx="871194" cy="2615057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32188" y="1279437"/>
            <a:ext cx="2895600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 a few runs with higher spots, but not all.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878" y="1098123"/>
            <a:ext cx="7387812" cy="5514088"/>
          </a:xfrm>
          <a:prstGeom prst="rect">
            <a:avLst/>
          </a:prstGeom>
        </p:spPr>
      </p:pic>
      <p:pic>
        <p:nvPicPr>
          <p:cNvPr id="25" name="Content Placeholder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5" y="1272251"/>
            <a:ext cx="7716755" cy="434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05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761999" y="5715000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54920" y="5685481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09" y="38681"/>
            <a:ext cx="1802291" cy="10137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985460"/>
            <a:ext cx="9144000" cy="3729540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-304800" y="1113278"/>
            <a:ext cx="9753600" cy="584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The January 2018 Major North GA Snowstorm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98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4920" y="5685481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09" y="38681"/>
            <a:ext cx="1802291" cy="1013789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-324429" y="1017399"/>
            <a:ext cx="9753600" cy="584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The 2017 GA White Christmas…  Record breaking snows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399" y="1673952"/>
            <a:ext cx="6495944" cy="476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40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4920" y="5685481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09" y="38681"/>
            <a:ext cx="1802291" cy="1013789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-324430" y="875871"/>
            <a:ext cx="9753600" cy="584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/>
                </a:solidFill>
              </a:rPr>
              <a:t>12Z Euro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560" y="1460014"/>
            <a:ext cx="6977621" cy="496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9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4920" y="5685481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09" y="38681"/>
            <a:ext cx="1802291" cy="1013789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-304800" y="844171"/>
            <a:ext cx="9753600" cy="584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/>
                </a:solidFill>
              </a:rPr>
              <a:t>00Z Euro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20942"/>
            <a:ext cx="7150587" cy="50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3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4920" y="5685481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09" y="38681"/>
            <a:ext cx="1802291" cy="1013789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-324429" y="1017399"/>
            <a:ext cx="9753600" cy="584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chemeClr val="bg1"/>
                </a:solidFill>
              </a:rPr>
              <a:t>December 10</a:t>
            </a:r>
            <a:r>
              <a:rPr lang="en-US" sz="2800" baseline="30000" smtClean="0">
                <a:solidFill>
                  <a:schemeClr val="bg1"/>
                </a:solidFill>
              </a:rPr>
              <a:t>th</a:t>
            </a:r>
            <a:r>
              <a:rPr lang="en-US" sz="2800" smtClean="0">
                <a:solidFill>
                  <a:schemeClr val="bg1"/>
                </a:solidFill>
              </a:rPr>
              <a:t> 2018???????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800" y="1457466"/>
            <a:ext cx="8483719" cy="501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4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1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54920" y="5685481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09" y="38681"/>
            <a:ext cx="1802291" cy="1013789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-363509" y="1319996"/>
            <a:ext cx="9753600" cy="584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Probabilistic and Ensemble Approach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5" y="2288872"/>
            <a:ext cx="2950700" cy="3002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27" y="2285490"/>
            <a:ext cx="2944438" cy="2996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05" y="2285490"/>
            <a:ext cx="2944438" cy="2996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41157" y="5335267"/>
            <a:ext cx="2376869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Thursday 4 AM Update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74034" y="5325303"/>
            <a:ext cx="2360839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Thursday 3 PM Update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14827" y="5335267"/>
            <a:ext cx="2089546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Friday 4 AM Update</a:t>
            </a:r>
          </a:p>
        </p:txBody>
      </p:sp>
    </p:spTree>
    <p:extLst>
      <p:ext uri="{BB962C8B-B14F-4D97-AF65-F5344CB8AC3E}">
        <p14:creationId xmlns:p14="http://schemas.microsoft.com/office/powerpoint/2010/main" val="70266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93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09" y="38681"/>
            <a:ext cx="1802291" cy="1013789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-381000" y="1141109"/>
            <a:ext cx="9753600" cy="584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Where We Can Do Better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24760"/>
            <a:ext cx="3663318" cy="37278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4648198" y="3064377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Mainly Public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16205" t="10169"/>
          <a:stretch/>
        </p:blipFill>
        <p:spPr>
          <a:xfrm>
            <a:off x="4673153" y="2036290"/>
            <a:ext cx="4187855" cy="33659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97941" y="1842039"/>
            <a:ext cx="513410" cy="4680884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EVERYONE ELSE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16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7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09" y="38681"/>
            <a:ext cx="1802291" cy="1013789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-228600" y="214574"/>
            <a:ext cx="9753600" cy="584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Winter Storm Per Year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Advisory/Warning Frequency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000" y="1346085"/>
            <a:ext cx="8801100" cy="509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3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09" y="38681"/>
            <a:ext cx="1802291" cy="1013789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-228600" y="214574"/>
            <a:ext cx="9753600" cy="584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Winter Storm 10 Year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Advisory/Warning Frequency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1346200"/>
            <a:ext cx="8915400" cy="517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709" y="38681"/>
            <a:ext cx="1802291" cy="1013789"/>
          </a:xfrm>
          <a:prstGeom prst="rect">
            <a:avLst/>
          </a:prstGeom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-228600" y="214574"/>
            <a:ext cx="9753600" cy="5842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bg1"/>
                </a:solidFill>
              </a:rPr>
              <a:t>Winter Storm Per Year </a:t>
            </a:r>
          </a:p>
          <a:p>
            <a:r>
              <a:rPr lang="en-US" sz="3600" dirty="0" smtClean="0">
                <a:solidFill>
                  <a:schemeClr val="bg1"/>
                </a:solidFill>
              </a:rPr>
              <a:t>Warning Frequency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1346200"/>
            <a:ext cx="8879606" cy="513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5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3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3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0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7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497205"/>
            <a:ext cx="9143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6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50800" dist="50800" dir="2700000" algn="tl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  <a:p>
            <a:pPr algn="ctr"/>
            <a:endParaRPr lang="en-US" sz="1400" b="1" i="1" dirty="0" smtClean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85800" y="2819400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29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54000"/>
            <a:ext cx="8636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24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3619" y="888609"/>
            <a:ext cx="91439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Scenario Overview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50557" y="5384522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43479" y="5501546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1593228"/>
            <a:ext cx="60060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 have just taken the helm at the </a:t>
            </a:r>
            <a:r>
              <a:rPr lang="en-US" dirty="0" err="1" smtClean="0">
                <a:solidFill>
                  <a:schemeClr val="bg1"/>
                </a:solidFill>
              </a:rPr>
              <a:t>ol</a:t>
            </a:r>
            <a:r>
              <a:rPr lang="en-US" dirty="0" smtClean="0">
                <a:solidFill>
                  <a:schemeClr val="bg1"/>
                </a:solidFill>
              </a:rPr>
              <a:t>’ Weather Bureau for a late January quiet evening shift. Absolutely  nothing is going on so you have some time to watch the news.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5132" y="1495187"/>
            <a:ext cx="2629809" cy="281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175" y="2548753"/>
            <a:ext cx="572966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Nothing going on except another </a:t>
            </a:r>
            <a:r>
              <a:rPr lang="en-US" dirty="0" err="1">
                <a:solidFill>
                  <a:schemeClr val="bg1"/>
                </a:solidFill>
              </a:rPr>
              <a:t>Kallmyer</a:t>
            </a:r>
            <a:r>
              <a:rPr lang="en-US" dirty="0">
                <a:solidFill>
                  <a:schemeClr val="bg1"/>
                </a:solidFill>
              </a:rPr>
              <a:t> animal shelter story.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You turn your attention to the forecast and what to your wondering eyes should appear but a potential winter storm shown by 6 of your 38 </a:t>
            </a:r>
            <a:r>
              <a:rPr lang="en-US" dirty="0" smtClean="0">
                <a:solidFill>
                  <a:schemeClr val="bg1"/>
                </a:solidFill>
              </a:rPr>
              <a:t>computer models </a:t>
            </a:r>
            <a:r>
              <a:rPr lang="en-US" dirty="0">
                <a:solidFill>
                  <a:schemeClr val="bg1"/>
                </a:solidFill>
              </a:rPr>
              <a:t>for day 7. You check the Facebook and Twitter and indeed, it has already been picked up on by some </a:t>
            </a:r>
            <a:r>
              <a:rPr lang="en-US" dirty="0" smtClean="0">
                <a:solidFill>
                  <a:schemeClr val="bg1"/>
                </a:solidFill>
              </a:rPr>
              <a:t>social media </a:t>
            </a:r>
            <a:r>
              <a:rPr lang="en-US" dirty="0">
                <a:solidFill>
                  <a:schemeClr val="bg1"/>
                </a:solidFill>
              </a:rPr>
              <a:t>meteorologists.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694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3619" y="888609"/>
            <a:ext cx="91439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Scenario Overview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85800" y="4572000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65903" y="4820464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1" y="1593228"/>
            <a:ext cx="553770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Wait a minute…7 days out. Isn’t there something going on in 7 days. What was that? Does it include the Falcons? No that’s not it.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4202" y="3298597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Oh yeah, its’ the Super Bowl!!!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Guess we better actually put some effort into this one!!!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18702" y="1745303"/>
            <a:ext cx="3141678" cy="2356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70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3444706" y="1263789"/>
            <a:ext cx="2275688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80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8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algn="ctr"/>
            <a:endParaRPr lang="en-US" sz="4800" b="1" i="1" dirty="0" smtClean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6773"/>
            <a:ext cx="957606" cy="9576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17" y="140518"/>
            <a:ext cx="831228" cy="8312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83619" y="888609"/>
            <a:ext cx="9143999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Scenario Overview</a:t>
            </a:r>
            <a:endParaRPr lang="en-US" sz="4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400" b="1" i="1" dirty="0" smtClean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61999" y="5715000"/>
            <a:ext cx="77724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454920" y="5685481"/>
            <a:ext cx="6386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North &amp; Central GA Partners Workshop (IWT)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December 4, 2018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23150"/>
            <a:ext cx="2564291" cy="14424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539309"/>
            <a:ext cx="5410200" cy="4057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550525"/>
            <a:ext cx="5382650" cy="40369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38" y="1527602"/>
            <a:ext cx="5413762" cy="405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22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69c3554c-4ece-4ae5-937f-4f3492b6c47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4fe6bc2-dedc-4bcf-9c92-c301192907c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81c54d2-48b5-4853-9afa-54b3fe14915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6ab298c-bc5c-462e-85ae-3f19f439fff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b7148dfe-8031-463f-9d96-54a7fcbc556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ed4d0fe6-0b5f-4e2a-bf5d-75eb609435f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5c92e002-cace-49e2-8fd5-d04e10fafa1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00d900c9-a074-43cd-907e-17df984c221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5c60bd31-55d7-4b7a-ad13-2e3ea98c459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8d19308a-1e36-4fab-8545-f785841fd89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e250acdd-ea3d-44e7-af66-e3f0b486161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f207508-2242-487b-b7a4-e9a67147a51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18fd5a6b-7cf4-434f-86b4-ccbcd9168b8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837cf25a-70e1-403a-b4f3-5b9c2c5c0da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1b186414-492a-4bb1-b4a5-32f7ccda8a4c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c5c4c9dd-7818-459e-b1d7-7f4cf875620c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065b5e4a-599d-4a2b-8b08-36eae4d6dd3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aa43c920-f6b8-4769-8eaf-6d780f37b03b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a1ce53a-b2cd-42ec-be14-63709489cab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6ee714fc-8e97-4748-9835-dde7dd317dc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353eaaa4-5813-419d-814c-2ce0103db3b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9352b5bb-6dc4-4037-bfc6-b56d1e5fb32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5fb5c6c9-90a6-4b3c-a458-fadff87da9b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4b626130-b587-42cd-82d8-84c954b7432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POLL_EMBED_ID" val="5e17384c-c799-438c-bf1e-0ce0d132a0b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19868</TotalTime>
  <Words>1011</Words>
  <Application>Microsoft Office PowerPoint</Application>
  <PresentationFormat>On-screen Show (4:3)</PresentationFormat>
  <Paragraphs>526</Paragraphs>
  <Slides>61</Slides>
  <Notes>61</Notes>
  <HiddenSlides>4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NWS Alaska Region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Samuel Shea</dc:creator>
  <cp:lastModifiedBy>Jason Deese</cp:lastModifiedBy>
  <cp:revision>263</cp:revision>
  <cp:lastPrinted>2018-11-28T20:17:58Z</cp:lastPrinted>
  <dcterms:created xsi:type="dcterms:W3CDTF">2015-06-17T20:13:17Z</dcterms:created>
  <dcterms:modified xsi:type="dcterms:W3CDTF">2018-12-03T16:56:10Z</dcterms:modified>
</cp:coreProperties>
</file>