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760" r:id="rId2"/>
  </p:sldMasterIdLst>
  <p:notesMasterIdLst>
    <p:notesMasterId r:id="rId28"/>
  </p:notesMasterIdLst>
  <p:handoutMasterIdLst>
    <p:handoutMasterId r:id="rId29"/>
  </p:handoutMasterIdLst>
  <p:sldIdLst>
    <p:sldId id="761" r:id="rId3"/>
    <p:sldId id="837" r:id="rId4"/>
    <p:sldId id="803" r:id="rId5"/>
    <p:sldId id="823" r:id="rId6"/>
    <p:sldId id="816" r:id="rId7"/>
    <p:sldId id="811" r:id="rId8"/>
    <p:sldId id="766" r:id="rId9"/>
    <p:sldId id="806" r:id="rId10"/>
    <p:sldId id="781" r:id="rId11"/>
    <p:sldId id="782" r:id="rId12"/>
    <p:sldId id="825" r:id="rId13"/>
    <p:sldId id="831" r:id="rId14"/>
    <p:sldId id="808" r:id="rId15"/>
    <p:sldId id="836" r:id="rId16"/>
    <p:sldId id="834" r:id="rId17"/>
    <p:sldId id="835" r:id="rId18"/>
    <p:sldId id="818" r:id="rId19"/>
    <p:sldId id="829" r:id="rId20"/>
    <p:sldId id="819" r:id="rId21"/>
    <p:sldId id="826" r:id="rId22"/>
    <p:sldId id="821" r:id="rId23"/>
    <p:sldId id="824" r:id="rId24"/>
    <p:sldId id="822" r:id="rId25"/>
    <p:sldId id="790" r:id="rId26"/>
    <p:sldId id="784" r:id="rId27"/>
  </p:sldIdLst>
  <p:sldSz cx="9144000" cy="6858000" type="screen4x3"/>
  <p:notesSz cx="6985000" cy="9271000"/>
  <p:custDataLst>
    <p:tags r:id="rId30"/>
  </p:custDataLst>
  <p:defaultTextStyle>
    <a:defPPr>
      <a:defRPr lang="en-US"/>
    </a:defPPr>
    <a:lvl1pPr algn="l" rtl="0" eaLnBrk="0" fontAlgn="base" hangingPunct="0">
      <a:spcBef>
        <a:spcPct val="20000"/>
      </a:spcBef>
      <a:spcAft>
        <a:spcPct val="50000"/>
      </a:spcAft>
      <a:buClr>
        <a:srgbClr val="00FFFF"/>
      </a:buClr>
      <a:buFont typeface="Wingdings" pitchFamily="2" charset="2"/>
      <a:buChar char="Ø"/>
      <a:defRPr b="1" i="1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50000"/>
      </a:spcAft>
      <a:buClr>
        <a:srgbClr val="00FFFF"/>
      </a:buClr>
      <a:buFont typeface="Wingdings" pitchFamily="2" charset="2"/>
      <a:buChar char="Ø"/>
      <a:defRPr b="1" i="1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50000"/>
      </a:spcAft>
      <a:buClr>
        <a:srgbClr val="00FFFF"/>
      </a:buClr>
      <a:buFont typeface="Wingdings" pitchFamily="2" charset="2"/>
      <a:buChar char="Ø"/>
      <a:defRPr b="1" i="1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50000"/>
      </a:spcAft>
      <a:buClr>
        <a:srgbClr val="00FFFF"/>
      </a:buClr>
      <a:buFont typeface="Wingdings" pitchFamily="2" charset="2"/>
      <a:buChar char="Ø"/>
      <a:defRPr b="1" i="1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50000"/>
      </a:spcAft>
      <a:buClr>
        <a:srgbClr val="00FFFF"/>
      </a:buClr>
      <a:buFont typeface="Wingdings" pitchFamily="2" charset="2"/>
      <a:buChar char="Ø"/>
      <a:defRPr b="1" i="1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i="1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i="1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i="1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i="1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9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FF"/>
    <a:srgbClr val="0000FF"/>
    <a:srgbClr val="0066FF"/>
    <a:srgbClr val="996633"/>
    <a:srgbClr val="FF6600"/>
    <a:srgbClr val="CC9900"/>
    <a:srgbClr val="00CC00"/>
    <a:srgbClr val="9933FF"/>
    <a:srgbClr val="00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6" autoAdjust="0"/>
    <p:restoredTop sz="90452" autoAdjust="0"/>
  </p:normalViewPr>
  <p:slideViewPr>
    <p:cSldViewPr>
      <p:cViewPr varScale="1">
        <p:scale>
          <a:sx n="83" d="100"/>
          <a:sy n="83" d="100"/>
        </p:scale>
        <p:origin x="103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686" y="-102"/>
      </p:cViewPr>
      <p:guideLst>
        <p:guide orient="horz" pos="2919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1" tIns="46356" rIns="92711" bIns="46356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1" tIns="46356" rIns="92711" bIns="46356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273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1" tIns="46356" rIns="92711" bIns="46356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31263"/>
            <a:ext cx="3027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1" tIns="46356" rIns="92711" bIns="46356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419B3C5-4486-4C21-9327-060A8B4EC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45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t" anchorCtr="0" compatLnSpc="1">
            <a:prstTxWarp prst="textNoShape">
              <a:avLst/>
            </a:prstTxWarp>
          </a:bodyPr>
          <a:lstStyle>
            <a:lvl1pPr defTabSz="92710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t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690563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376738"/>
            <a:ext cx="512127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273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b" anchorCtr="0" compatLnSpc="1">
            <a:prstTxWarp prst="textNoShape">
              <a:avLst/>
            </a:prstTxWarp>
          </a:bodyPr>
          <a:lstStyle>
            <a:lvl1pPr defTabSz="92710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31263"/>
            <a:ext cx="3027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b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B12F711-079A-496C-A0F9-789EB0A58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41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12F711-079A-496C-A0F9-789EB0A582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663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12F711-079A-496C-A0F9-789EB0A5828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61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12F711-079A-496C-A0F9-789EB0A582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443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12F711-079A-496C-A0F9-789EB0A5828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41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El Nino episodes (left side) reflect periods of exceptionally warm sea surface temperatures across the eastern tropical Pacific.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La Nina episodes (right side) represent periods of below-average sea-surface temperatures across the eastern tropical Pacific. These episodes typically last approximately 9-12 months.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12F711-079A-496C-A0F9-789EB0A5828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3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12F711-079A-496C-A0F9-789EB0A5828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97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12F711-079A-496C-A0F9-789EB0A582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01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b="1" i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defTabSz="927100">
              <a:defRPr b="1" i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defTabSz="927100">
              <a:defRPr b="1" i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defTabSz="927100">
              <a:defRPr b="1" i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defTabSz="927100">
              <a:defRPr b="1" i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b="1" i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b="1" i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b="1" i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b="1" i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E435006A-20B3-4509-A1B6-21DB5738312E}" type="slidenum">
              <a:rPr lang="en-US" altLang="en-US" b="0" i="0" smtClean="0">
                <a:solidFill>
                  <a:schemeClr val="tx1"/>
                </a:solidFill>
              </a:rPr>
              <a:pPr/>
              <a:t>6</a:t>
            </a:fld>
            <a:endParaRPr lang="en-US" altLang="en-US" b="0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79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12F711-079A-496C-A0F9-789EB0A5828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21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b="1" i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defTabSz="927100">
              <a:defRPr b="1" i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defTabSz="927100">
              <a:defRPr b="1" i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defTabSz="927100">
              <a:defRPr b="1" i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defTabSz="927100">
              <a:defRPr b="1" i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b="1" i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b="1" i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b="1" i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b="1" i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E435006A-20B3-4509-A1B6-21DB5738312E}" type="slidenum">
              <a:rPr lang="en-US" altLang="en-US" b="0" i="0" smtClean="0">
                <a:solidFill>
                  <a:schemeClr val="tx1"/>
                </a:solidFill>
              </a:rPr>
              <a:pPr/>
              <a:t>8</a:t>
            </a:fld>
            <a:endParaRPr lang="en-US" altLang="en-US" b="0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92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 Nina </a:t>
            </a:r>
            <a:r>
              <a:rPr lang="en-US" baseline="0" dirty="0"/>
              <a:t>conditions from 1950 to 2016 have resulted in a 45% probability of </a:t>
            </a:r>
            <a:r>
              <a:rPr lang="en-US" dirty="0"/>
              <a:t>North and Central Georgia seeing near normal temperatures during the winter months.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12F711-079A-496C-A0F9-789EB0A5828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26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 Nina </a:t>
            </a:r>
            <a:r>
              <a:rPr lang="en-US" baseline="0" dirty="0"/>
              <a:t>conditions from 1950 to 2016 have resulted in a 40% probability of </a:t>
            </a:r>
            <a:r>
              <a:rPr lang="en-US" dirty="0"/>
              <a:t>North and Central Georgia seeing near normal precipitation during the winter months.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12F711-079A-496C-A0F9-789EB0A5828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4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en-US" sz="1200" b="0" i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en-US" sz="1200" b="0" i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en-US" sz="1200" b="0" i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en-US" sz="1200" b="0" i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200" b="0" i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450"/>
            <a:ext cx="9144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4450"/>
            <a:ext cx="9144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7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fld id="{5D2D2647-1358-45F8-AC4F-EC3361E24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68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fld id="{D782D8E0-7ED1-4E94-943D-39FD709BB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fld id="{63FB61C3-990E-4F7E-957F-DB1E0B57F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8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fld id="{52221A83-482C-42EF-A406-FF50B084A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02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fld id="{22C2D9C2-B5CA-42C7-A5A3-430B9DB02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98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fld id="{64930623-2EAC-4A17-ABDA-1EE2C8FA6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70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fld id="{10D5E24A-7D67-4841-BFC7-7AFDE78ED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76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fld id="{575D4A97-E020-460B-8297-22E241EF3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5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fld id="{8C70C6BB-A288-4520-9AB5-1706221D8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97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734216" name="Picture 8" descr="NOA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306388"/>
            <a:ext cx="630237" cy="630237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79" y="291827"/>
            <a:ext cx="676269" cy="66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97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Sep 12,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0341D-5E6D-435D-93C9-B038EB6A48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6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fld id="{CF3EC0A7-1EDA-427F-9A64-4D988629A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7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Sep 12,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42B71-DBDF-4239-88B6-9E1E183FDA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73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Sep 12,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971F7-5140-44BE-AB42-37CF0AB5C1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48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Sep 12, 2006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A7A9A-150D-4A6C-A90C-D09F3253399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884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Sep 12, 2006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CA4FB-595B-4045-AD46-15754C0F98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36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Sep 12, 2006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65E18-3334-4FC4-B05D-C3EB351841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563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3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Sep 12,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671E0-5CF9-4F3C-B641-0C5B41B51A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00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Sep 12,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B6C90-573D-4459-BB7D-8737834627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372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Sep 12,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54C26-8C55-48F1-9779-89B6FDD732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1700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3713" y="115888"/>
            <a:ext cx="2052637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5888"/>
            <a:ext cx="6005513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Sep 12,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E1E46-C565-4A51-8DA1-3EEC4BAFB5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16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fld id="{E8059C68-E57D-498B-926B-7B3B5673D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5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fld id="{D94FB6AF-C808-4745-8085-E6C81CEEE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71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fld id="{BA7337FA-CF25-4F72-A954-DCFA82118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3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fld id="{F7E6355A-A1CC-4E60-A5BA-EE03B9D25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8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fld id="{A961D2CA-3800-49A9-906B-17D074BB7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21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fld id="{18A74495-EB1D-43D5-B13A-D02459A89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0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fld id="{DDF7AE86-7A8A-4E1F-AE94-4B676F2F7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sz="1800" b="1" i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4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4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b="0" i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b="0" i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FDFAA33D-C364-41B0-AF2E-17FEBE795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434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en-US" sz="1200" b="0" i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434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en-US" sz="1200" b="0" i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434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en-US" sz="1200" b="0" i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40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en-US" sz="1200" b="0" i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1434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200" b="0" i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b="0" i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32" name="Picture 1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115888"/>
            <a:ext cx="7448550" cy="1047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b="0" i="0">
                <a:solidFill>
                  <a:srgbClr val="000000"/>
                </a:solidFill>
                <a:latin typeface="Arial" charset="0"/>
              </a:rPr>
              <a:t>Sep 12, 2006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6F44B26-8F9D-46E8-9BC8-7B9DCB6C85B3}" type="slidenum">
              <a:rPr lang="en-US" b="0" i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 rot="18900000">
            <a:off x="6248400" y="5105400"/>
            <a:ext cx="2895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4000" b="0" i="0">
                <a:solidFill>
                  <a:srgbClr val="DDDDDD"/>
                </a:solidFill>
              </a:rPr>
              <a:t>    </a:t>
            </a:r>
          </a:p>
        </p:txBody>
      </p:sp>
      <p:pic>
        <p:nvPicPr>
          <p:cNvPr id="1038" name="Picture 14" descr="NOA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306388"/>
            <a:ext cx="630237" cy="630237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79" y="291827"/>
            <a:ext cx="676269" cy="66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0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•"/>
        <a:defRPr sz="28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–"/>
        <a:defRPr sz="2400" i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8"/>
          <p:cNvGrpSpPr>
            <a:grpSpLocks/>
          </p:cNvGrpSpPr>
          <p:nvPr/>
        </p:nvGrpSpPr>
        <p:grpSpPr bwMode="auto">
          <a:xfrm>
            <a:off x="1524000" y="1620453"/>
            <a:ext cx="6096000" cy="3646105"/>
            <a:chOff x="1600200" y="2026724"/>
            <a:chExt cx="5638800" cy="3524764"/>
          </a:xfrm>
        </p:grpSpPr>
        <p:pic>
          <p:nvPicPr>
            <p:cNvPr id="20486" name="Picture 8" descr="http://media.cmgdigital.com/shared/img/photos/2012/08/12/f1/49/slideshow_1002038028_snow.0111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2026724"/>
              <a:ext cx="5638800" cy="352476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334437" y="5271869"/>
              <a:ext cx="1904563" cy="276240"/>
            </a:xfrm>
            <a:prstGeom prst="rect">
              <a:avLst/>
            </a:prstGeom>
            <a:solidFill>
              <a:schemeClr val="tx1">
                <a:alpha val="47000"/>
              </a:schemeClr>
            </a:solidFill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1200" i="0" dirty="0">
                  <a:latin typeface="+mn-lt"/>
                </a:rPr>
                <a:t>Source: </a:t>
              </a:r>
              <a:r>
                <a:rPr lang="en-US" sz="1200" i="0" dirty="0" err="1">
                  <a:latin typeface="+mn-lt"/>
                </a:rPr>
                <a:t>AJC</a:t>
              </a:r>
              <a:r>
                <a:rPr lang="en-US" sz="1200" i="0" dirty="0">
                  <a:latin typeface="+mn-lt"/>
                </a:rPr>
                <a:t> (1/10/11)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33374" y="187938"/>
            <a:ext cx="86772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48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Winter </a:t>
            </a:r>
            <a:r>
              <a:rPr lang="en-US" sz="48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Outlook, Tools/Resources</a:t>
            </a:r>
            <a:endParaRPr lang="en-US" sz="480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374" y="5335250"/>
            <a:ext cx="88315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3200" i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2017 North &amp; Central Georgia Partners </a:t>
            </a:r>
            <a:r>
              <a:rPr lang="en-US" sz="3200" i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Workshop  </a:t>
            </a:r>
            <a:r>
              <a:rPr lang="en-US" sz="28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Adam Baker &amp; David Nadler                                               NWS Atlanta, GA</a:t>
            </a:r>
            <a:endParaRPr lang="en-US" sz="280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0485" name="AutoShape 4" descr="http://www.noaa.gov/features/03_protecting/images/ice_storm_300.jpg"/>
          <p:cNvSpPr>
            <a:spLocks noChangeAspect="1" noChangeArrowheads="1"/>
          </p:cNvSpPr>
          <p:nvPr/>
        </p:nvSpPr>
        <p:spPr bwMode="auto">
          <a:xfrm>
            <a:off x="330200" y="-914400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6" y="1744830"/>
            <a:ext cx="7124228" cy="5046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76401" y="2549848"/>
            <a:ext cx="1905000" cy="3453409"/>
          </a:xfrm>
          <a:prstGeom prst="rect">
            <a:avLst/>
          </a:prstGeom>
          <a:noFill/>
          <a:ln w="571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742950" indent="-285750"/>
            <a:endParaRPr lang="en-US" alt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283909" y="2743200"/>
            <a:ext cx="689984" cy="363251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40092" y="2697144"/>
            <a:ext cx="16240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 i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b="1" i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b="1" i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b="1" i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b="1" i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b="1" i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b="1" i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b="1" i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b="1" i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Near Normal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7000" y="2057400"/>
            <a:ext cx="1736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ONI = Oceanic Nino Index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828800" y="6389370"/>
            <a:ext cx="5562600" cy="38258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304800"/>
            <a:ext cx="7924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  <a:buNone/>
              <a:defRPr/>
            </a:pPr>
            <a:r>
              <a:rPr lang="en-US" sz="40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Local </a:t>
            </a:r>
            <a:r>
              <a:rPr lang="en-US" sz="40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Study </a:t>
            </a:r>
            <a:r>
              <a:rPr lang="en-US" sz="40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(North &amp; Central GA)</a:t>
            </a:r>
            <a:endParaRPr lang="en-US" sz="4000" i="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1191645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Winter </a:t>
            </a:r>
            <a:r>
              <a:rPr lang="en-US" sz="2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Precipitation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Comparison (since 1950)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15" y="1828800"/>
            <a:ext cx="4105275" cy="4810125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09600" y="0"/>
            <a:ext cx="7924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  <a:buNone/>
              <a:defRPr/>
            </a:pPr>
            <a:r>
              <a:rPr lang="en-US" sz="44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 What’s Normal</a:t>
            </a:r>
            <a:r>
              <a:rPr lang="en-US" sz="44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828800"/>
            <a:ext cx="4076700" cy="4781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00100" y="1356249"/>
            <a:ext cx="3219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Precipitation Total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1367135"/>
            <a:ext cx="3219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Snow Total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8538" y="6858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Dec-Feb 30-year Averages</a:t>
            </a:r>
            <a:endParaRPr lang="en-US" sz="240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4025" y="1957969"/>
            <a:ext cx="122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3-6”</a:t>
            </a:r>
            <a:endParaRPr lang="en-US" sz="3600" i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7682" y="3076574"/>
            <a:ext cx="986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1-3”</a:t>
            </a:r>
            <a:endParaRPr lang="en-US" sz="3600" i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38925" y="4139682"/>
            <a:ext cx="100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&lt;1”</a:t>
            </a:r>
            <a:endParaRPr lang="en-US" sz="3600" i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8695" y="1957969"/>
            <a:ext cx="1615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15-20”</a:t>
            </a:r>
            <a:endParaRPr lang="en-US" sz="3600" i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506" y="3276600"/>
            <a:ext cx="1762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12</a:t>
            </a:r>
            <a:r>
              <a:rPr lang="en-US" sz="36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-15”</a:t>
            </a:r>
            <a:endParaRPr lang="en-US" sz="3600" i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38438" y="4566754"/>
            <a:ext cx="122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9-12”</a:t>
            </a:r>
            <a:endParaRPr lang="en-US" sz="3600" i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b="715"/>
          <a:stretch/>
        </p:blipFill>
        <p:spPr>
          <a:xfrm>
            <a:off x="8029290" y="1828800"/>
            <a:ext cx="768540" cy="19711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43525" y="4462847"/>
            <a:ext cx="100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&lt;1”</a:t>
            </a:r>
            <a:endParaRPr lang="en-US" sz="3600" i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1138" y="1827797"/>
            <a:ext cx="829914" cy="183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2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832" y="1817914"/>
            <a:ext cx="4095750" cy="4762500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0" y="1817914"/>
            <a:ext cx="4067175" cy="4772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09600" y="0"/>
            <a:ext cx="7924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3399"/>
              </a:buClr>
              <a:buFont typeface="Wingdings" pitchFamily="2" charset="2"/>
              <a:buNone/>
              <a:defRPr/>
            </a:pPr>
            <a:r>
              <a:rPr lang="en-US" sz="44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 What’s Normal</a:t>
            </a:r>
            <a:r>
              <a:rPr lang="en-US" sz="440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0100" y="1356249"/>
            <a:ext cx="3219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Max Temp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1367135"/>
            <a:ext cx="321945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 Temp</a:t>
            </a:r>
          </a:p>
          <a:p>
            <a:pPr algn="ctr">
              <a:buFont typeface="Wingdings" pitchFamily="2" charset="2"/>
              <a:buNone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8538" y="6858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400" i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Dec-Feb 30-year Averages</a:t>
            </a:r>
            <a:endParaRPr lang="en-US" sz="2400" i="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873" y="1986146"/>
            <a:ext cx="2355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80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Upper 40s</a:t>
            </a:r>
            <a:endParaRPr lang="en-US" sz="2800" i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0651" y="3276763"/>
            <a:ext cx="2324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80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Low/Mid 50s</a:t>
            </a:r>
            <a:endParaRPr lang="en-US" sz="2800" i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" r="2354"/>
          <a:stretch/>
        </p:blipFill>
        <p:spPr>
          <a:xfrm>
            <a:off x="3617487" y="1817914"/>
            <a:ext cx="802114" cy="220617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28988" y="4634240"/>
            <a:ext cx="2324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80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Low/Mid 60s</a:t>
            </a:r>
            <a:endParaRPr lang="en-US" sz="2800" i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968" y="1822281"/>
            <a:ext cx="753614" cy="22137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34943" y="1978572"/>
            <a:ext cx="2355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80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Upper </a:t>
            </a:r>
            <a:r>
              <a:rPr lang="en-US" sz="280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20s</a:t>
            </a:r>
            <a:endParaRPr lang="en-US" sz="2800" i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7826" y="3162110"/>
            <a:ext cx="2355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80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Low 30s</a:t>
            </a:r>
            <a:endParaRPr lang="en-US" sz="2800" i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71786" y="4269089"/>
            <a:ext cx="2641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80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Mid/Upper 30s</a:t>
            </a:r>
            <a:endParaRPr lang="en-US" sz="2800" i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95463" y="5280099"/>
            <a:ext cx="2355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80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Low 40s</a:t>
            </a:r>
            <a:endParaRPr lang="en-US" sz="2800" i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463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07" y="1384697"/>
            <a:ext cx="70866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2010-11 (5</a:t>
            </a:r>
            <a:r>
              <a:rPr lang="en-US" sz="32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th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Snowiest):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White Christmas (ATL)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Jan 9-10 Heavy Snow (4-6”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Atl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, up to 10” north)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26" y="3124200"/>
            <a:ext cx="7086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2000-2016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Ice Events: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Probability increases w/La Nina patterns 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26" y="4428798"/>
            <a:ext cx="8430373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Tornadic/Severe events occurred during all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Feb 28 &amp; Dec 22 ‘11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Feb 18 ’09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Feb 17 ’08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Jan 2 ’06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131" y="0"/>
            <a:ext cx="77724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48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Past La Niña Winters</a:t>
            </a:r>
            <a:endParaRPr lang="en-US" sz="360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098" name="Picture 2" descr="http://memorywebs.org/ChristmasSnow2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92" y="1122164"/>
            <a:ext cx="2130608" cy="159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716466" y="1122164"/>
            <a:ext cx="990600" cy="215444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800" dirty="0">
                <a:solidFill>
                  <a:schemeClr val="bg2"/>
                </a:solidFill>
                <a:latin typeface="Calibri" panose="020F0502020204030204" pitchFamily="34" charset="0"/>
              </a:rPr>
              <a:t>Myfoxatlanta.com</a:t>
            </a:r>
          </a:p>
        </p:txBody>
      </p:sp>
      <p:pic>
        <p:nvPicPr>
          <p:cNvPr id="4104" name="Picture 8" descr="map showing those counties hit by severe thunderstorms on February 18, 200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06"/>
          <a:stretch/>
        </p:blipFill>
        <p:spPr bwMode="auto">
          <a:xfrm>
            <a:off x="3214312" y="4973836"/>
            <a:ext cx="2057400" cy="170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crh.noaa.gov/images/ffc/put21809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" t="18846" r="18708" b="19615"/>
          <a:stretch/>
        </p:blipFill>
        <p:spPr bwMode="auto">
          <a:xfrm>
            <a:off x="5525860" y="4973836"/>
            <a:ext cx="1562101" cy="170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crh.noaa.gov/images/ffc/fay21809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1991"/>
          <a:stretch/>
        </p:blipFill>
        <p:spPr bwMode="auto">
          <a:xfrm>
            <a:off x="7259040" y="4973837"/>
            <a:ext cx="1693720" cy="16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90600" y="685800"/>
            <a:ext cx="7221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Notable Events (N/</a:t>
            </a:r>
            <a:r>
              <a:rPr lang="en-US" sz="28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Cntrl</a:t>
            </a:r>
            <a:r>
              <a:rPr 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GA) Since 2005-06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2659678"/>
            <a:ext cx="2616134" cy="182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2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64" y="-27113"/>
            <a:ext cx="8229600" cy="1143000"/>
          </a:xfrm>
        </p:spPr>
        <p:txBody>
          <a:bodyPr/>
          <a:lstStyle/>
          <a:p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Ice Events </a:t>
            </a:r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(2000-2016)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229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 Nina patterns vs. El Nino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1" t="8703" r="12462"/>
          <a:stretch/>
        </p:blipFill>
        <p:spPr>
          <a:xfrm>
            <a:off x="27432" y="2362199"/>
            <a:ext cx="4689353" cy="3946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1" t="8423" r="5932"/>
          <a:stretch/>
        </p:blipFill>
        <p:spPr>
          <a:xfrm>
            <a:off x="4716785" y="2362198"/>
            <a:ext cx="4372844" cy="3946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6317867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Nina Winters (Dec/Jan/Feb)</a:t>
            </a:r>
            <a:endParaRPr lang="en-US" sz="2400" dirty="0">
              <a:solidFill>
                <a:srgbClr val="00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6594" y="6308723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Nino Winters (Dec/Jan/Feb)</a:t>
            </a:r>
            <a:endParaRPr lang="en-US" sz="24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40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6" descr="https://upload.wikimedia.org/wikipedia/commons/0/0c/Freezing_Rain_on_Tree_Bran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04800" y="152400"/>
            <a:ext cx="8458200" cy="12192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762000" y="1524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Total Number of Ice Events (2000-2016): El Nino</a:t>
            </a:r>
            <a:endParaRPr lang="en-US" sz="4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t="8423" r="1"/>
          <a:stretch/>
        </p:blipFill>
        <p:spPr>
          <a:xfrm>
            <a:off x="685800" y="1434936"/>
            <a:ext cx="7772400" cy="53564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1447800"/>
            <a:ext cx="7772400" cy="5356418"/>
          </a:xfrm>
          <a:prstGeom prst="rect">
            <a:avLst/>
          </a:prstGeom>
          <a:noFill/>
          <a:ln w="508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84" y="762000"/>
            <a:ext cx="570544" cy="5705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1600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i="0" dirty="0" smtClean="0">
                <a:solidFill>
                  <a:schemeClr val="bg2"/>
                </a:solidFill>
              </a:rPr>
              <a:t> 6 El Nino seasons</a:t>
            </a:r>
            <a:endParaRPr lang="en-US" i="0" dirty="0">
              <a:solidFill>
                <a:schemeClr val="bg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75" y="795071"/>
            <a:ext cx="526193" cy="5130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493838"/>
            <a:ext cx="1658784" cy="231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23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6" descr="https://upload.wikimedia.org/wikipedia/commons/0/0c/Freezing_Rain_on_Tree_Bran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04800" y="152400"/>
            <a:ext cx="8458200" cy="12192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457200" y="152400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Total Number of Ice Events (2000-2016): La Nina</a:t>
            </a:r>
            <a:endParaRPr lang="en-US" sz="4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190" y="1466137"/>
            <a:ext cx="581106" cy="289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4" t="8703" r="1"/>
          <a:stretch/>
        </p:blipFill>
        <p:spPr>
          <a:xfrm>
            <a:off x="381000" y="1526597"/>
            <a:ext cx="8153399" cy="51850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1539876"/>
            <a:ext cx="8077200" cy="5171792"/>
          </a:xfrm>
          <a:prstGeom prst="rect">
            <a:avLst/>
          </a:prstGeom>
          <a:noFill/>
          <a:ln w="508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2913937"/>
            <a:ext cx="121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bg2"/>
                </a:solidFill>
              </a:rPr>
              <a:t>6 La Nina Seasons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784" y="747875"/>
            <a:ext cx="570544" cy="5705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75" y="795071"/>
            <a:ext cx="526193" cy="51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49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upload.wikimedia.org/wikipedia/commons/0/0c/Freezing_Rain_on_Tree_Bran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48342" y="152400"/>
            <a:ext cx="8458200" cy="914400"/>
          </a:xfrm>
          <a:prstGeom prst="round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2" y="129297"/>
            <a:ext cx="8458200" cy="96060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 Air Damming (CAD) Ice Events</a:t>
            </a:r>
          </a:p>
        </p:txBody>
      </p:sp>
      <p:pic>
        <p:nvPicPr>
          <p:cNvPr id="24578" name="Picture 2" descr="http://www.ncpiedmontweather.com/wp-content/uploads/2015/08/C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481" y="1676400"/>
            <a:ext cx="8011038" cy="445947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88251" y="1676400"/>
            <a:ext cx="7989267" cy="4470364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4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upload.wikimedia.org/wikipedia/commons/0/0c/Freezing_Rain_on_Tree_Bran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snow sleet freezing rai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25"/>
          <a:stretch/>
        </p:blipFill>
        <p:spPr bwMode="auto">
          <a:xfrm>
            <a:off x="599137" y="1447800"/>
            <a:ext cx="7859063" cy="512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77367" y="1424696"/>
            <a:ext cx="7880834" cy="5143773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48342" y="152400"/>
            <a:ext cx="8458200" cy="914400"/>
          </a:xfrm>
          <a:prstGeom prst="round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8342" y="129297"/>
            <a:ext cx="8458200" cy="96060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 Air Damming (CAD) Ice Events</a:t>
            </a:r>
          </a:p>
        </p:txBody>
      </p:sp>
    </p:spTree>
    <p:extLst>
      <p:ext uri="{BB962C8B-B14F-4D97-AF65-F5344CB8AC3E}">
        <p14:creationId xmlns:p14="http://schemas.microsoft.com/office/powerpoint/2010/main" val="248762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upload.wikimedia.org/wikipedia/commons/0/0c/Freezing_Rain_on_Tree_Bran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90601" y="1535083"/>
            <a:ext cx="6324600" cy="5247768"/>
          </a:xfrm>
          <a:prstGeom prst="rect">
            <a:avLst/>
          </a:prstGeom>
          <a:noFill/>
          <a:ln w="508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52400" y="76200"/>
            <a:ext cx="8839200" cy="1219200"/>
          </a:xfrm>
          <a:prstGeom prst="roundRect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0500" y="114300"/>
            <a:ext cx="88011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Number of Ice Events (2000-2016) During CAD Events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53" y="1576056"/>
            <a:ext cx="6248401" cy="51768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1576056"/>
            <a:ext cx="425154" cy="318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159603"/>
            <a:ext cx="7010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3399"/>
              </a:buClr>
              <a:buFont typeface="Wingdings" pitchFamily="2" charset="2"/>
              <a:buNone/>
              <a:defRPr/>
            </a:pPr>
            <a:r>
              <a:rPr lang="en-US" sz="600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Tropical Systems</a:t>
            </a:r>
            <a:endParaRPr lang="en-US" sz="6000" i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0" y="1752600"/>
            <a:ext cx="5181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Projected Number of Named Storms though February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26" name="Picture 2" descr="http://assets.nydailynews.com/polopoly_fs/1.3480599.1504889029!/img/httpImage/image.jpg_gen/derivatives/article_750/atlantic-ocean-hurricane-irma-jo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325" y="3124201"/>
            <a:ext cx="4876799" cy="274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oo soon me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1447800"/>
            <a:ext cx="5029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75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upload.wikimedia.org/wikipedia/commons/0/0c/Freezing_Rain_on_Tree_Bran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44000" cy="690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77" y="1438437"/>
            <a:ext cx="7567044" cy="531925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50" y="76200"/>
            <a:ext cx="8953500" cy="1219200"/>
          </a:xfrm>
          <a:prstGeom prst="roundRect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 Temps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www.weather.gov/ffc/gdot_rwis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176065B-488C-4BB3-9C52-3646DEF13B0D}"/>
              </a:ext>
            </a:extLst>
          </p:cNvPr>
          <p:cNvSpPr/>
          <p:nvPr/>
        </p:nvSpPr>
        <p:spPr>
          <a:xfrm>
            <a:off x="788477" y="1438437"/>
            <a:ext cx="7567044" cy="5319254"/>
          </a:xfrm>
          <a:prstGeom prst="rect">
            <a:avLst/>
          </a:prstGeom>
          <a:noFill/>
          <a:ln w="508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8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upload.wikimedia.org/wikipedia/commons/0/0c/Freezing_Rain_on_Tree_Bran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14"/>
            <a:ext cx="9152766" cy="69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52400" y="76200"/>
            <a:ext cx="8763000" cy="762000"/>
          </a:xfrm>
          <a:prstGeom prst="round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-1143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SPIA Index </a:t>
            </a:r>
            <a:r>
              <a:rPr lang="en-US" sz="2200" dirty="0">
                <a:solidFill>
                  <a:schemeClr val="tx1"/>
                </a:solidFill>
              </a:rPr>
              <a:t>(http://www.spia-index.com/index.php)</a:t>
            </a:r>
          </a:p>
        </p:txBody>
      </p:sp>
      <p:pic>
        <p:nvPicPr>
          <p:cNvPr id="4104" name="Picture 8" descr="http://www.spia-index.com/images/SPIAIndexDescrip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3" y="1113309"/>
            <a:ext cx="7030107" cy="527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 Same Side Corner Rectangle 8"/>
          <p:cNvSpPr/>
          <p:nvPr/>
        </p:nvSpPr>
        <p:spPr>
          <a:xfrm>
            <a:off x="5715000" y="1600200"/>
            <a:ext cx="3352800" cy="3733800"/>
          </a:xfrm>
          <a:prstGeom prst="round2Same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28139" y="1938379"/>
            <a:ext cx="3339662" cy="3167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Forward-looking ice storm damage index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i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Impact-based</a:t>
            </a:r>
            <a:r>
              <a:rPr lang="en-US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for utility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Several NWS test sites: FFC is 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more information, contact SidSperry@gmail.com</a:t>
            </a:r>
          </a:p>
        </p:txBody>
      </p:sp>
    </p:spTree>
    <p:extLst>
      <p:ext uri="{BB962C8B-B14F-4D97-AF65-F5344CB8AC3E}">
        <p14:creationId xmlns:p14="http://schemas.microsoft.com/office/powerpoint/2010/main" val="246589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upload.wikimedia.org/wikipedia/commons/0/0c/Freezing_Rain_on_Tree_Bran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14"/>
            <a:ext cx="9152766" cy="69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33" y="957800"/>
            <a:ext cx="8226967" cy="578458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52400" y="76200"/>
            <a:ext cx="8763000" cy="762000"/>
          </a:xfrm>
          <a:prstGeom prst="round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-1143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SPIA Index </a:t>
            </a:r>
            <a:r>
              <a:rPr lang="en-US" sz="2200" dirty="0">
                <a:solidFill>
                  <a:schemeClr val="tx1"/>
                </a:solidFill>
              </a:rPr>
              <a:t>(http://www.spia-index.com/index.php)</a:t>
            </a:r>
          </a:p>
        </p:txBody>
      </p:sp>
      <p:pic>
        <p:nvPicPr>
          <p:cNvPr id="4098" name="Picture 2" descr="http://www.spia-index.com/images/Kentucky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8" t="11650" r="5041"/>
          <a:stretch/>
        </p:blipFill>
        <p:spPr bwMode="auto">
          <a:xfrm>
            <a:off x="260773" y="1984908"/>
            <a:ext cx="4356742" cy="345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spia-index.com/images/Kentucky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9" t="10356" r="5042" b="2912"/>
          <a:stretch/>
        </p:blipFill>
        <p:spPr bwMode="auto">
          <a:xfrm>
            <a:off x="4747577" y="1990163"/>
            <a:ext cx="4135650" cy="345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64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94" y="-49007"/>
            <a:ext cx="82296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Severe Weather/Tornadoes</a:t>
            </a:r>
          </a:p>
        </p:txBody>
      </p:sp>
      <p:pic>
        <p:nvPicPr>
          <p:cNvPr id="5122" name="Picture 2" descr="http://www.ustornadoes.com/wp-content/uploads/2016/03/enso-phase_state-favoring-1950-201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310879" cy="493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ustornadoes.com/wp-content/uploads/2016/03/enso-phase_state-favoring-1973-201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3" y="1828800"/>
            <a:ext cx="7310878" cy="493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4200" y="1119393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Graphs </a:t>
            </a:r>
            <a:r>
              <a:rPr lang="en-US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 taken from: </a:t>
            </a:r>
            <a:r>
              <a:rPr lang="en-US" i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http://www.ustornadoes.com/2016/03/30/how-does-el-nino-la-nina-or-la-nada-impact-the-following-tornado-season/</a:t>
            </a:r>
          </a:p>
        </p:txBody>
      </p:sp>
    </p:spTree>
    <p:extLst>
      <p:ext uri="{BB962C8B-B14F-4D97-AF65-F5344CB8AC3E}">
        <p14:creationId xmlns:p14="http://schemas.microsoft.com/office/powerpoint/2010/main" val="10356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9" t="47971" r="63678" b="44150"/>
          <a:stretch/>
        </p:blipFill>
        <p:spPr bwMode="auto">
          <a:xfrm>
            <a:off x="5892176" y="4717693"/>
            <a:ext cx="2465047" cy="1548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3794" name="Picture 11" descr="arctic_oscill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91" y="1524000"/>
            <a:ext cx="5646309" cy="30573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362700" y="2459290"/>
            <a:ext cx="762000" cy="685800"/>
          </a:xfrm>
          <a:prstGeom prst="ellips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600200" y="127519"/>
            <a:ext cx="5867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48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Other Influences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6147" y="1295400"/>
            <a:ext cx="2990453" cy="2548390"/>
          </a:xfrm>
          <a:prstGeom prst="rect">
            <a:avLst/>
          </a:prstGeom>
          <a:solidFill>
            <a:schemeClr val="bg1">
              <a:lumMod val="50000"/>
            </a:schemeClr>
          </a:solidFill>
          <a:ln w="69850">
            <a:solidFill>
              <a:srgbClr val="00FFFF"/>
            </a:solidFill>
          </a:ln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</a:rPr>
              <a:t>Strength of Polar pressure system (Arctic Oscillation)</a:t>
            </a:r>
          </a:p>
          <a:p>
            <a:pPr algn="ctr">
              <a:buNone/>
              <a:defRPr/>
            </a:pPr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</a:rPr>
              <a:t>*only forecast 2 weeks out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35770" y="4926770"/>
            <a:ext cx="2362200" cy="954107"/>
          </a:xfrm>
          <a:prstGeom prst="rect">
            <a:avLst/>
          </a:prstGeom>
          <a:solidFill>
            <a:schemeClr val="bg1">
              <a:lumMod val="50000"/>
            </a:schemeClr>
          </a:solidFill>
          <a:ln w="69850">
            <a:solidFill>
              <a:srgbClr val="00FFFF"/>
            </a:solidFill>
          </a:ln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</a:rPr>
              <a:t>Siberian snow cover extent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10200" y="6258580"/>
            <a:ext cx="3557872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ln w="69850">
            <a:solidFill>
              <a:srgbClr val="00FFFF"/>
            </a:solidFill>
          </a:ln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</a:rPr>
              <a:t>Northeast Pacific SSTs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33800" y="1028700"/>
            <a:ext cx="2362200" cy="523220"/>
          </a:xfrm>
          <a:prstGeom prst="rect">
            <a:avLst/>
          </a:prstGeom>
          <a:solidFill>
            <a:schemeClr val="tx1"/>
          </a:solidFill>
          <a:ln w="2540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en-US" sz="2800" dirty="0">
                <a:solidFill>
                  <a:schemeClr val="bg2"/>
                </a:solidFill>
                <a:latin typeface="Calibri" panose="020F0502020204030204" pitchFamily="34" charset="0"/>
              </a:rPr>
              <a:t>Stronger High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53200" y="1034844"/>
            <a:ext cx="2362200" cy="523220"/>
          </a:xfrm>
          <a:prstGeom prst="rect">
            <a:avLst/>
          </a:prstGeom>
          <a:solidFill>
            <a:schemeClr val="tx1"/>
          </a:solidFill>
          <a:ln w="2540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en-US" sz="2800" dirty="0">
                <a:solidFill>
                  <a:schemeClr val="bg2"/>
                </a:solidFill>
                <a:latin typeface="Calibri" panose="020F0502020204030204" pitchFamily="34" charset="0"/>
              </a:rPr>
              <a:t>Weaker High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78144" y="1659192"/>
            <a:ext cx="492842" cy="523220"/>
          </a:xfrm>
          <a:prstGeom prst="rect">
            <a:avLst/>
          </a:prstGeom>
          <a:solidFill>
            <a:schemeClr val="tx1"/>
          </a:solidFill>
          <a:ln w="69850">
            <a:noFill/>
          </a:ln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</a:rPr>
              <a:t>H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435644" y="1705896"/>
            <a:ext cx="492842" cy="523220"/>
          </a:xfrm>
          <a:prstGeom prst="rect">
            <a:avLst/>
          </a:prstGeom>
          <a:solidFill>
            <a:schemeClr val="tx1"/>
          </a:solidFill>
          <a:ln w="69850">
            <a:noFill/>
          </a:ln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</a:rPr>
              <a:t>H</a:t>
            </a:r>
          </a:p>
        </p:txBody>
      </p:sp>
      <p:pic>
        <p:nvPicPr>
          <p:cNvPr id="2050" name="Picture 2" descr="http://www.natice.noaa.gov/pub/ims/ims_gif/DATA/cursnow_asiaeurop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65169"/>
            <a:ext cx="2331648" cy="23316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2860"/>
            <a:ext cx="7772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48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Summary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010" y="1049387"/>
            <a:ext cx="8991600" cy="577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sz="32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 Niña</a:t>
            </a:r>
            <a:r>
              <a:rPr lang="en-US" sz="32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conditions likely through winter, then back to neutral for spring </a:t>
            </a: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CPC Outlook </a:t>
            </a:r>
            <a:r>
              <a:rPr lang="en-US" sz="32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–  Higher probabilities (%) to see </a:t>
            </a:r>
            <a:r>
              <a:rPr lang="en-US" sz="3200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Warmer</a:t>
            </a:r>
            <a:r>
              <a:rPr lang="en-US" sz="32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and </a:t>
            </a:r>
            <a:r>
              <a:rPr lang="en-US" sz="3200" i="0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Drier</a:t>
            </a:r>
            <a:r>
              <a:rPr lang="en-US" sz="32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than normal – </a:t>
            </a:r>
            <a:r>
              <a:rPr lang="en-US" sz="3200" i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but don’t be fooled by these outlooks!! </a:t>
            </a: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Local study indicates closer to normal temps/</a:t>
            </a:r>
            <a:r>
              <a:rPr lang="en-US" sz="3200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precip</a:t>
            </a:r>
            <a:r>
              <a:rPr lang="en-US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2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– d</a:t>
            </a:r>
            <a:r>
              <a:rPr lang="en-US" sz="32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on’t  </a:t>
            </a:r>
            <a:r>
              <a:rPr lang="en-US" sz="32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overlook influence of polar jet stream in eastern </a:t>
            </a:r>
            <a:r>
              <a:rPr lang="en-US" sz="32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US</a:t>
            </a:r>
            <a:endParaRPr lang="en-US" sz="320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sz="32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Recent “La Nina” episodes (last 10+ years) include </a:t>
            </a:r>
            <a:r>
              <a:rPr lang="en-US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notable winter &amp; severe weather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1304925"/>
            <a:ext cx="78867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Oval 2"/>
          <p:cNvSpPr>
            <a:spLocks noChangeArrowheads="1"/>
          </p:cNvSpPr>
          <p:nvPr/>
        </p:nvSpPr>
        <p:spPr bwMode="auto">
          <a:xfrm>
            <a:off x="2286000" y="2590800"/>
            <a:ext cx="1314450" cy="519113"/>
          </a:xfrm>
          <a:prstGeom prst="ellipse">
            <a:avLst/>
          </a:prstGeom>
          <a:noFill/>
          <a:ln w="412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marL="742950" indent="-285750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6019800" y="2514600"/>
            <a:ext cx="1295400" cy="457200"/>
          </a:xfrm>
          <a:prstGeom prst="ellipse">
            <a:avLst/>
          </a:prstGeom>
          <a:noFill/>
          <a:ln w="412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marL="742950" indent="-285750"/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0" y="3090863"/>
            <a:ext cx="1238250" cy="369332"/>
          </a:xfrm>
          <a:prstGeom prst="rect">
            <a:avLst/>
          </a:prstGeom>
          <a:solidFill>
            <a:schemeClr val="bg2">
              <a:alpha val="62000"/>
            </a:schemeClr>
          </a:solidFill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dirty="0">
                <a:solidFill>
                  <a:srgbClr val="FFC000"/>
                </a:solidFill>
                <a:latin typeface="+mn-lt"/>
              </a:rPr>
              <a:t>Warmer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76950" y="3090863"/>
            <a:ext cx="1238250" cy="369332"/>
          </a:xfrm>
          <a:prstGeom prst="rect">
            <a:avLst/>
          </a:prstGeom>
          <a:solidFill>
            <a:schemeClr val="bg2">
              <a:alpha val="62000"/>
            </a:schemeClr>
          </a:solidFill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dirty="0">
                <a:solidFill>
                  <a:srgbClr val="00FFFF"/>
                </a:solidFill>
                <a:latin typeface="+mn-lt"/>
              </a:rPr>
              <a:t>Cooler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1939" y="152400"/>
            <a:ext cx="7238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5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El Niño 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vs</a:t>
            </a:r>
            <a:r>
              <a:rPr lang="en-US" sz="5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5400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 Niña</a:t>
            </a:r>
          </a:p>
        </p:txBody>
      </p:sp>
      <p:pic>
        <p:nvPicPr>
          <p:cNvPr id="22536" name="Picture 12" descr="Location of El Niño zon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/>
          <a:stretch/>
        </p:blipFill>
        <p:spPr bwMode="auto">
          <a:xfrm>
            <a:off x="2934478" y="5003800"/>
            <a:ext cx="3313922" cy="1701800"/>
          </a:xfrm>
          <a:prstGeom prst="rect">
            <a:avLst/>
          </a:prstGeom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1193800"/>
            <a:ext cx="1600200" cy="58420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El Niño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24600" y="1193225"/>
            <a:ext cx="1470274" cy="58477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 Niña</a:t>
            </a:r>
            <a:endParaRPr lang="en-US" sz="32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667000" y="3886200"/>
            <a:ext cx="1676400" cy="762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4718050" y="3886200"/>
            <a:ext cx="1676400" cy="762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2543" name="Rectangle 4"/>
          <p:cNvSpPr>
            <a:spLocks noChangeArrowheads="1"/>
          </p:cNvSpPr>
          <p:nvPr/>
        </p:nvSpPr>
        <p:spPr bwMode="auto">
          <a:xfrm>
            <a:off x="727075" y="3943350"/>
            <a:ext cx="41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baseline="30000">
                <a:solidFill>
                  <a:schemeClr val="bg2"/>
                </a:solidFill>
              </a:rPr>
              <a:t>o</a:t>
            </a:r>
            <a:r>
              <a:rPr lang="en-US" altLang="en-US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7924800" y="3954463"/>
            <a:ext cx="41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baseline="30000">
                <a:solidFill>
                  <a:schemeClr val="bg2"/>
                </a:solidFill>
              </a:rPr>
              <a:t>o</a:t>
            </a:r>
            <a:r>
              <a:rPr lang="en-US" altLang="en-US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5100647"/>
            <a:ext cx="2943225" cy="1508105"/>
          </a:xfrm>
          <a:prstGeom prst="rect">
            <a:avLst/>
          </a:prstGeom>
          <a:solidFill>
            <a:schemeClr val="bg1">
              <a:lumMod val="50000"/>
            </a:schemeClr>
          </a:solidFill>
          <a:ln w="698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</a:rPr>
              <a:t>3-month avg. sea surface temps (SST)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≥</a:t>
            </a:r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+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0.5C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48400" y="5075247"/>
            <a:ext cx="2895600" cy="1508105"/>
          </a:xfrm>
          <a:prstGeom prst="rect">
            <a:avLst/>
          </a:prstGeom>
          <a:solidFill>
            <a:schemeClr val="bg1">
              <a:lumMod val="50000"/>
            </a:schemeClr>
          </a:solidFill>
          <a:ln w="69850">
            <a:solidFill>
              <a:srgbClr val="00FFFF"/>
            </a:solidFill>
          </a:ln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</a:rPr>
              <a:t>3-month avg. sea surface temps (SST) </a:t>
            </a:r>
            <a:r>
              <a:rPr lang="en-US" sz="2800" dirty="0">
                <a:solidFill>
                  <a:srgbClr val="00FFFF"/>
                </a:solidFill>
                <a:latin typeface="Calibri" panose="020F0502020204030204" pitchFamily="34" charset="0"/>
              </a:rPr>
              <a:t>≤</a:t>
            </a:r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FFFF"/>
                </a:solidFill>
                <a:latin typeface="Calibri" panose="020F0502020204030204" pitchFamily="34" charset="0"/>
              </a:rPr>
              <a:t>-</a:t>
            </a:r>
            <a:r>
              <a:rPr lang="en-US" sz="2800" dirty="0">
                <a:solidFill>
                  <a:srgbClr val="00FFFF"/>
                </a:solidFill>
                <a:latin typeface="Calibri" panose="020F0502020204030204" pitchFamily="34" charset="0"/>
              </a:rPr>
              <a:t>0.5C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886200" y="5410200"/>
            <a:ext cx="1219200" cy="8382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90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1" grpId="0" animBg="1"/>
      <p:bldP spid="9" grpId="0" animBg="1"/>
      <p:bldP spid="10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ri.columbia.edu/wp-content/uploads/2017/11/figure3-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41" y="1326307"/>
            <a:ext cx="8346117" cy="494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159603"/>
            <a:ext cx="7010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  <a:buNone/>
              <a:defRPr/>
            </a:pPr>
            <a:r>
              <a:rPr lang="en-US" sz="60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Forecast</a:t>
            </a:r>
          </a:p>
        </p:txBody>
      </p:sp>
      <p:sp>
        <p:nvSpPr>
          <p:cNvPr id="9222" name="Rectangle 1"/>
          <p:cNvSpPr>
            <a:spLocks noChangeArrowheads="1"/>
          </p:cNvSpPr>
          <p:nvPr/>
        </p:nvSpPr>
        <p:spPr bwMode="auto">
          <a:xfrm>
            <a:off x="3942944" y="2590800"/>
            <a:ext cx="1892020" cy="3276600"/>
          </a:xfrm>
          <a:prstGeom prst="rect">
            <a:avLst/>
          </a:prstGeom>
          <a:noFill/>
          <a:ln w="53975" algn="ctr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742950" indent="-285750"/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171068" y="2660923"/>
            <a:ext cx="1892020" cy="646331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i="0" dirty="0">
                <a:solidFill>
                  <a:srgbClr val="FFFF00"/>
                </a:solidFill>
                <a:latin typeface="Calibri" panose="020F0502020204030204" pitchFamily="34" charset="0"/>
              </a:rPr>
              <a:t>Neutral By Spring/Summer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048968" y="2373746"/>
            <a:ext cx="2837232" cy="3493654"/>
          </a:xfrm>
          <a:prstGeom prst="rect">
            <a:avLst/>
          </a:prstGeom>
          <a:noFill/>
          <a:ln w="539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742950" indent="-285750"/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451902" y="1994199"/>
            <a:ext cx="2037197" cy="707886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2000" i="0" dirty="0">
                <a:solidFill>
                  <a:srgbClr val="FFFF00"/>
                </a:solidFill>
                <a:latin typeface="Calibri" panose="020F0502020204030204" pitchFamily="34" charset="0"/>
              </a:rPr>
              <a:t>Likely La Nina Through Winter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3200400" y="6356017"/>
            <a:ext cx="1143000" cy="36663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9834" y="6246947"/>
            <a:ext cx="1355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Winter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3400" y="6246946"/>
            <a:ext cx="2861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Spring/Summer</a:t>
            </a:r>
          </a:p>
        </p:txBody>
      </p:sp>
    </p:spTree>
    <p:extLst>
      <p:ext uri="{BB962C8B-B14F-4D97-AF65-F5344CB8AC3E}">
        <p14:creationId xmlns:p14="http://schemas.microsoft.com/office/powerpoint/2010/main" val="333060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ri.columbia.edu/wp-content/uploads/2017/11/figure4-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00149"/>
            <a:ext cx="6124575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159603"/>
            <a:ext cx="7315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  <a:buNone/>
              <a:defRPr/>
            </a:pPr>
            <a:r>
              <a:rPr lang="en-US" sz="48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 Niña Forecast </a:t>
            </a:r>
            <a:r>
              <a:rPr lang="en-US" sz="48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(into 2018</a:t>
            </a:r>
            <a:r>
              <a:rPr lang="en-US" sz="48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875816" y="4400781"/>
            <a:ext cx="4517570" cy="1643068"/>
          </a:xfrm>
          <a:prstGeom prst="rect">
            <a:avLst/>
          </a:prstGeom>
          <a:solidFill>
            <a:schemeClr val="accent1">
              <a:lumMod val="40000"/>
              <a:lumOff val="60000"/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399256" y="4927922"/>
            <a:ext cx="18907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 i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b="1" i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b="1" i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b="1" i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b="1" i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b="1" i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b="1" i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b="1" i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b="1" i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Average solution through Winter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flipH="1" flipV="1">
            <a:off x="1886689" y="4395101"/>
            <a:ext cx="4441370" cy="1088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12"/>
          <p:cNvSpPr>
            <a:spLocks noChangeArrowheads="1"/>
          </p:cNvSpPr>
          <p:nvPr/>
        </p:nvSpPr>
        <p:spPr bwMode="auto">
          <a:xfrm rot="20897711">
            <a:off x="2911370" y="4486939"/>
            <a:ext cx="1295400" cy="309968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/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 flipV="1">
            <a:off x="3810001" y="4696483"/>
            <a:ext cx="654194" cy="359615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bg2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3" name="Straight Connector 2"/>
          <p:cNvCxnSpPr/>
          <p:nvPr/>
        </p:nvCxnSpPr>
        <p:spPr bwMode="auto">
          <a:xfrm>
            <a:off x="2286000" y="3981456"/>
            <a:ext cx="0" cy="205266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Rectangle 3"/>
          <p:cNvSpPr/>
          <p:nvPr/>
        </p:nvSpPr>
        <p:spPr bwMode="auto">
          <a:xfrm>
            <a:off x="2893395" y="6042925"/>
            <a:ext cx="1279459" cy="205475"/>
          </a:xfrm>
          <a:prstGeom prst="rect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49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561"/>
          <a:stretch/>
        </p:blipFill>
        <p:spPr>
          <a:xfrm>
            <a:off x="344654" y="2276534"/>
            <a:ext cx="8454691" cy="4206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22860"/>
            <a:ext cx="7772400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48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Past La Niña Winters             </a:t>
            </a:r>
            <a:r>
              <a:rPr lang="en-US" sz="28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(Over Last Decade)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143000" y="4597400"/>
            <a:ext cx="1295400" cy="304800"/>
          </a:xfrm>
          <a:prstGeom prst="rect">
            <a:avLst/>
          </a:prstGeom>
          <a:solidFill>
            <a:schemeClr val="accent1">
              <a:lumMod val="40000"/>
              <a:lumOff val="60000"/>
              <a:alpha val="47000"/>
            </a:schemeClr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143000" y="4295755"/>
            <a:ext cx="1295400" cy="304800"/>
          </a:xfrm>
          <a:prstGeom prst="rect">
            <a:avLst/>
          </a:prstGeom>
          <a:solidFill>
            <a:schemeClr val="accent1">
              <a:lumMod val="40000"/>
              <a:lumOff val="60000"/>
              <a:alpha val="47000"/>
            </a:schemeClr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143000" y="3438545"/>
            <a:ext cx="1295400" cy="304800"/>
          </a:xfrm>
          <a:prstGeom prst="rect">
            <a:avLst/>
          </a:prstGeom>
          <a:solidFill>
            <a:schemeClr val="accent1">
              <a:lumMod val="40000"/>
              <a:lumOff val="60000"/>
              <a:alpha val="47000"/>
            </a:schemeClr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143000" y="3136900"/>
            <a:ext cx="1295400" cy="304800"/>
          </a:xfrm>
          <a:prstGeom prst="rect">
            <a:avLst/>
          </a:prstGeom>
          <a:solidFill>
            <a:schemeClr val="accent1">
              <a:lumMod val="40000"/>
              <a:lumOff val="60000"/>
              <a:alpha val="47000"/>
            </a:schemeClr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143000" y="2568635"/>
            <a:ext cx="1295400" cy="304800"/>
          </a:xfrm>
          <a:prstGeom prst="rect">
            <a:avLst/>
          </a:prstGeom>
          <a:solidFill>
            <a:schemeClr val="accent1">
              <a:lumMod val="40000"/>
              <a:lumOff val="60000"/>
              <a:alpha val="47000"/>
            </a:schemeClr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8001000" y="2276535"/>
            <a:ext cx="609600" cy="304800"/>
          </a:xfrm>
          <a:prstGeom prst="rect">
            <a:avLst/>
          </a:prstGeom>
          <a:solidFill>
            <a:schemeClr val="accent1">
              <a:lumMod val="40000"/>
              <a:lumOff val="60000"/>
              <a:alpha val="47000"/>
            </a:schemeClr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001000" y="2857500"/>
            <a:ext cx="609600" cy="304800"/>
          </a:xfrm>
          <a:prstGeom prst="rect">
            <a:avLst/>
          </a:prstGeom>
          <a:solidFill>
            <a:schemeClr val="accent1">
              <a:lumMod val="40000"/>
              <a:lumOff val="60000"/>
              <a:alpha val="47000"/>
            </a:schemeClr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8001000" y="3149600"/>
            <a:ext cx="609600" cy="304800"/>
          </a:xfrm>
          <a:prstGeom prst="rect">
            <a:avLst/>
          </a:prstGeom>
          <a:solidFill>
            <a:schemeClr val="accent1">
              <a:lumMod val="40000"/>
              <a:lumOff val="60000"/>
              <a:alpha val="47000"/>
            </a:schemeClr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001000" y="4013200"/>
            <a:ext cx="609600" cy="304800"/>
          </a:xfrm>
          <a:prstGeom prst="rect">
            <a:avLst/>
          </a:prstGeom>
          <a:solidFill>
            <a:schemeClr val="accent1">
              <a:lumMod val="40000"/>
              <a:lumOff val="60000"/>
              <a:alpha val="47000"/>
            </a:schemeClr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8001000" y="4305300"/>
            <a:ext cx="609600" cy="304800"/>
          </a:xfrm>
          <a:prstGeom prst="rect">
            <a:avLst/>
          </a:prstGeom>
          <a:solidFill>
            <a:schemeClr val="accent1">
              <a:lumMod val="40000"/>
              <a:lumOff val="60000"/>
              <a:alpha val="47000"/>
            </a:schemeClr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910" y="1558834"/>
            <a:ext cx="9067800" cy="523220"/>
          </a:xfrm>
          <a:prstGeom prst="rect">
            <a:avLst/>
          </a:prstGeom>
          <a:solidFill>
            <a:schemeClr val="tx1"/>
          </a:solidFill>
          <a:ln w="2540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en-US" sz="2800" dirty="0">
                <a:solidFill>
                  <a:schemeClr val="bg2"/>
                </a:solidFill>
                <a:latin typeface="Calibri" panose="020F0502020204030204" pitchFamily="34" charset="0"/>
              </a:rPr>
              <a:t>Oceanic Nino Indices (</a:t>
            </a:r>
            <a:r>
              <a:rPr lang="en-US" sz="2800" dirty="0">
                <a:solidFill>
                  <a:srgbClr val="0066FF"/>
                </a:solidFill>
                <a:latin typeface="Calibri" panose="020F0502020204030204" pitchFamily="34" charset="0"/>
              </a:rPr>
              <a:t>La Nina -0.5C / Strong La Nina -1.5C</a:t>
            </a:r>
            <a:r>
              <a:rPr lang="en-US" sz="2800" dirty="0">
                <a:solidFill>
                  <a:schemeClr val="bg2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8001000" y="5715000"/>
            <a:ext cx="609600" cy="304800"/>
          </a:xfrm>
          <a:prstGeom prst="rect">
            <a:avLst/>
          </a:prstGeom>
          <a:solidFill>
            <a:schemeClr val="accent1">
              <a:lumMod val="40000"/>
              <a:lumOff val="60000"/>
              <a:alpha val="47000"/>
            </a:schemeClr>
          </a:solidFill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39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28600"/>
            <a:ext cx="7772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48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 Niña Winter Influences</a:t>
            </a:r>
          </a:p>
        </p:txBody>
      </p:sp>
      <p:pic>
        <p:nvPicPr>
          <p:cNvPr id="1026" name="Picture 2" descr="https://konacontainerguy.com/wp-content/uploads/2016/01/lanina-winter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1866900"/>
            <a:ext cx="896112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" y="5791200"/>
            <a:ext cx="8961120" cy="954107"/>
          </a:xfrm>
          <a:prstGeom prst="rect">
            <a:avLst/>
          </a:prstGeom>
          <a:solidFill>
            <a:schemeClr val="tx1"/>
          </a:solidFill>
          <a:ln w="381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i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Polar jet more likely to dip southward – could result in  more “wedge” (CAD) events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95600" y="46482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“Subtropical Jet Stream” </a:t>
            </a:r>
            <a:r>
              <a:rPr lang="en-US" dirty="0">
                <a:solidFill>
                  <a:srgbClr val="FFFF00"/>
                </a:solidFill>
              </a:rPr>
              <a:t>Farther north compared to El Nino pattern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2" name="Picture 14" descr="http://www.noaanews.noaa.gov/stories2015/images/Outlook_map_temp2015_2F_20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54"/>
          <a:stretch/>
        </p:blipFill>
        <p:spPr bwMode="auto">
          <a:xfrm>
            <a:off x="443993" y="1502988"/>
            <a:ext cx="3951807" cy="551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4" name="Picture 16" descr="http://www.noaanews.noaa.gov/stories2015/images/Outlook_map_Precip_2015_2F_20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54"/>
          <a:stretch/>
        </p:blipFill>
        <p:spPr bwMode="auto">
          <a:xfrm>
            <a:off x="4716063" y="1502988"/>
            <a:ext cx="3946804" cy="551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-17308"/>
            <a:ext cx="77724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48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Latest CPC Winter Outlook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095" y="5494457"/>
            <a:ext cx="4419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~40-45%</a:t>
            </a:r>
            <a:r>
              <a:rPr lang="en-US" sz="28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chance of seeing “Warmer Than Normal”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48200" y="5550278"/>
            <a:ext cx="4070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~33-50%</a:t>
            </a:r>
            <a:r>
              <a:rPr lang="en-US" sz="2800" i="0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chance of seeing “Drier Than Normal”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9090" y="1547875"/>
            <a:ext cx="2364055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i="0" dirty="0">
                <a:solidFill>
                  <a:srgbClr val="00CC00"/>
                </a:solidFill>
                <a:latin typeface="Calibri" panose="020F0502020204030204" pitchFamily="34" charset="0"/>
              </a:rPr>
              <a:t> </a:t>
            </a:r>
            <a:r>
              <a:rPr lang="en-US" sz="2400" i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Temperature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7437" y="1572747"/>
            <a:ext cx="2364055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i="0" dirty="0">
                <a:solidFill>
                  <a:srgbClr val="00CC00"/>
                </a:solidFill>
                <a:latin typeface="Calibri" panose="020F0502020204030204" pitchFamily="34" charset="0"/>
              </a:rPr>
              <a:t> </a:t>
            </a:r>
            <a:r>
              <a:rPr lang="en-US" sz="2400" i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Precipitation</a:t>
            </a:r>
          </a:p>
        </p:txBody>
      </p:sp>
      <p:pic>
        <p:nvPicPr>
          <p:cNvPr id="2050" name="Picture 2" descr="http://www.cpc.noaa.gov/products/predictions/long_range/lead02/off02_temp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9" t="48656" r="15438" b="17398"/>
          <a:stretch/>
        </p:blipFill>
        <p:spPr bwMode="auto">
          <a:xfrm>
            <a:off x="443993" y="2099137"/>
            <a:ext cx="3951807" cy="3387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://www.cpc.noaa.gov/products/predictions/long_range/lead02/off02_prcp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9" t="48372" r="15438" b="16550"/>
          <a:stretch/>
        </p:blipFill>
        <p:spPr bwMode="auto">
          <a:xfrm>
            <a:off x="4716063" y="2096405"/>
            <a:ext cx="3946804" cy="3375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88538" y="6858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i="0" dirty="0">
                <a:solidFill>
                  <a:schemeClr val="tx1"/>
                </a:solidFill>
                <a:latin typeface="Calibri" panose="020F0502020204030204" pitchFamily="34" charset="0"/>
              </a:rPr>
              <a:t>December/January/February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447800" y="4114800"/>
            <a:ext cx="1676400" cy="143547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5574738" y="3886200"/>
            <a:ext cx="1676400" cy="164502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5574738" y="4159628"/>
            <a:ext cx="1969062" cy="139065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993" y="2078202"/>
            <a:ext cx="8218874" cy="430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1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6994712" cy="4954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09600" y="304800"/>
            <a:ext cx="7924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  <a:buNone/>
              <a:defRPr/>
            </a:pPr>
            <a:r>
              <a:rPr lang="en-US" sz="40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Local </a:t>
            </a:r>
            <a:r>
              <a:rPr lang="en-US" sz="40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Study </a:t>
            </a:r>
            <a:r>
              <a:rPr lang="en-US" sz="40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(North &amp; Central GA)</a:t>
            </a:r>
            <a:endParaRPr lang="en-US" sz="4000" i="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28800" y="2667000"/>
            <a:ext cx="1600200" cy="3228705"/>
          </a:xfrm>
          <a:prstGeom prst="rect">
            <a:avLst/>
          </a:prstGeom>
          <a:noFill/>
          <a:ln w="539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742950" indent="-285750"/>
            <a:endParaRPr lang="en-US" alt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283908" y="2616046"/>
            <a:ext cx="689984" cy="363251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940092" y="2697144"/>
            <a:ext cx="16240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 i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b="1" i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b="1" i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b="1" i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b="1" i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b="1" i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b="1" i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b="1" i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00FFFF"/>
              </a:buClr>
              <a:buFont typeface="Wingdings" pitchFamily="2" charset="2"/>
              <a:buChar char="Ø"/>
              <a:defRPr b="1" i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Near Normal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8400" y="2616046"/>
            <a:ext cx="1736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ONI = Oceanic Nino Index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1100" y="1191645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Winter </a:t>
            </a:r>
            <a:r>
              <a:rPr lang="en-US" sz="24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Comparison (since 1950)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828800" y="6389370"/>
            <a:ext cx="5562600" cy="38258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 time=&quot;1/15/2007 1:45:27 PM&quot;&gt;&lt;Slide id=&quot;354&quot; dur=&quot;1.453&quot;/&gt;&lt;/Timings&gt;&lt;/WMTools&gt;"/>
  <p:tag name="ARTICULATE_PROJECT_OPEN" val="0"/>
  <p:tag name="MMPROD_NEXTUNIQUEID" val="10010"/>
  <p:tag name="MMPROD_UIDATA" val="&lt;database version=&quot;7.0&quot;&gt;&lt;object type=&quot;1&quot; unique_id=&quot;10001&quot;&gt;&lt;object type=&quot;8&quot; unique_id=&quot;10940&quot;&gt;&lt;/object&gt;&lt;object type=&quot;2&quot; unique_id=&quot;10941&quot;&gt;&lt;object type=&quot;3&quot; unique_id=&quot;10942&quot;&gt;&lt;property id=&quot;20148&quot; value=&quot;5&quot;/&gt;&lt;property id=&quot;20300&quot; value=&quot;Slide 1&quot;/&gt;&lt;property id=&quot;20307&quot; value=&quot;761&quot;/&gt;&lt;/object&gt;&lt;object type=&quot;3&quot; unique_id=&quot;10943&quot;&gt;&lt;property id=&quot;20148&quot; value=&quot;5&quot;/&gt;&lt;property id=&quot;20300&quot; value=&quot;Slide 2&quot;/&gt;&lt;property id=&quot;20307&quot; value=&quot;762&quot;/&gt;&lt;/object&gt;&lt;object type=&quot;3&quot; unique_id=&quot;10944&quot;&gt;&lt;property id=&quot;20148&quot; value=&quot;5&quot;/&gt;&lt;property id=&quot;20300&quot; value=&quot;Slide 3&quot;/&gt;&lt;property id=&quot;20307&quot; value=&quot;763&quot;/&gt;&lt;/object&gt;&lt;object type=&quot;3&quot; unique_id=&quot;10945&quot;&gt;&lt;property id=&quot;20148&quot; value=&quot;5&quot;/&gt;&lt;property id=&quot;20300&quot; value=&quot;Slide 4&quot;/&gt;&lt;property id=&quot;20307&quot; value=&quot;764&quot;/&gt;&lt;/object&gt;&lt;object type=&quot;3&quot; unique_id=&quot;10946&quot;&gt;&lt;property id=&quot;20148&quot; value=&quot;5&quot;/&gt;&lt;property id=&quot;20300&quot; value=&quot;Slide 5&quot;/&gt;&lt;property id=&quot;20307&quot; value=&quot;775&quot;/&gt;&lt;/object&gt;&lt;object type=&quot;3&quot; unique_id=&quot;10947&quot;&gt;&lt;property id=&quot;20148&quot; value=&quot;5&quot;/&gt;&lt;property id=&quot;20300&quot; value=&quot;Slide 6&quot;/&gt;&lt;property id=&quot;20307&quot; value=&quot;777&quot;/&gt;&lt;/object&gt;&lt;object type=&quot;3&quot; unique_id=&quot;10948&quot;&gt;&lt;property id=&quot;20148&quot; value=&quot;5&quot;/&gt;&lt;property id=&quot;20300&quot; value=&quot;Slide 7&quot;/&gt;&lt;property id=&quot;20307&quot; value=&quot;774&quot;/&gt;&lt;/object&gt;&lt;object type=&quot;3&quot; unique_id=&quot;10949&quot;&gt;&lt;property id=&quot;20148&quot; value=&quot;5&quot;/&gt;&lt;property id=&quot;20300&quot; value=&quot;Slide 8&quot;/&gt;&lt;property id=&quot;20307&quot; value=&quot;776&quot;/&gt;&lt;/object&gt;&lt;object type=&quot;3&quot; unique_id=&quot;10950&quot;&gt;&lt;property id=&quot;20148&quot; value=&quot;5&quot;/&gt;&lt;property id=&quot;20300&quot; value=&quot;Slide 9&quot;/&gt;&lt;property id=&quot;20307&quot; value=&quot;778&quot;/&gt;&lt;/object&gt;&lt;object type=&quot;3&quot; unique_id=&quot;10951&quot;&gt;&lt;property id=&quot;20148&quot; value=&quot;5&quot;/&gt;&lt;property id=&quot;20300&quot; value=&quot;Slide 10&quot;/&gt;&lt;property id=&quot;20307&quot; value=&quot;785&quot;/&gt;&lt;/object&gt;&lt;object type=&quot;3&quot; unique_id=&quot;10952&quot;&gt;&lt;property id=&quot;20148&quot; value=&quot;5&quot;/&gt;&lt;property id=&quot;20300&quot; value=&quot;Slide 11&quot;/&gt;&lt;property id=&quot;20307&quot; value=&quot;766&quot;/&gt;&lt;/object&gt;&lt;object type=&quot;3&quot; unique_id=&quot;10953&quot;&gt;&lt;property id=&quot;20148&quot; value=&quot;5&quot;/&gt;&lt;property id=&quot;20300&quot; value=&quot;Slide 12&quot;/&gt;&lt;property id=&quot;20307&quot; value=&quot;767&quot;/&gt;&lt;/object&gt;&lt;object type=&quot;3&quot; unique_id=&quot;10954&quot;&gt;&lt;property id=&quot;20148&quot; value=&quot;5&quot;/&gt;&lt;property id=&quot;20300&quot; value=&quot;Slide 13&quot;/&gt;&lt;property id=&quot;20307&quot; value=&quot;768&quot;/&gt;&lt;/object&gt;&lt;object type=&quot;3&quot; unique_id=&quot;10955&quot;&gt;&lt;property id=&quot;20148&quot; value=&quot;5&quot;/&gt;&lt;property id=&quot;20300&quot; value=&quot;Slide 14&quot;/&gt;&lt;property id=&quot;20307&quot; value=&quot;769&quot;/&gt;&lt;/object&gt;&lt;object type=&quot;3&quot; unique_id=&quot;10956&quot;&gt;&lt;property id=&quot;20148&quot; value=&quot;5&quot;/&gt;&lt;property id=&quot;20300&quot; value=&quot;Slide 15&quot;/&gt;&lt;property id=&quot;20307&quot; value=&quot;781&quot;/&gt;&lt;/object&gt;&lt;object type=&quot;3&quot; unique_id=&quot;10957&quot;&gt;&lt;property id=&quot;20148&quot; value=&quot;5&quot;/&gt;&lt;property id=&quot;20300&quot; value=&quot;Slide 16&quot;/&gt;&lt;property id=&quot;20307&quot; value=&quot;782&quot;/&gt;&lt;/object&gt;&lt;object type=&quot;3&quot; unique_id=&quot;10958&quot;&gt;&lt;property id=&quot;20148&quot; value=&quot;5&quot;/&gt;&lt;property id=&quot;20300&quot; value=&quot;Slide 17&quot;/&gt;&lt;property id=&quot;20307&quot; value=&quot;770&quot;/&gt;&lt;/object&gt;&lt;object type=&quot;3&quot; unique_id=&quot;10959&quot;&gt;&lt;property id=&quot;20148&quot; value=&quot;5&quot;/&gt;&lt;property id=&quot;20300&quot; value=&quot;Slide 18&quot;/&gt;&lt;property id=&quot;20307&quot; value=&quot;771&quot;/&gt;&lt;/object&gt;&lt;object type=&quot;3&quot; unique_id=&quot;10960&quot;&gt;&lt;property id=&quot;20148&quot; value=&quot;5&quot;/&gt;&lt;property id=&quot;20300&quot; value=&quot;Slide 19&quot;/&gt;&lt;property id=&quot;20307&quot; value=&quot;772&quot;/&gt;&lt;/object&gt;&lt;object type=&quot;3&quot; unique_id=&quot;10961&quot;&gt;&lt;property id=&quot;20148&quot; value=&quot;5&quot;/&gt;&lt;property id=&quot;20300&quot; value=&quot;Slide 20&quot;/&gt;&lt;property id=&quot;20307&quot; value=&quot;773&quot;/&gt;&lt;/object&gt;&lt;object type=&quot;3&quot; unique_id=&quot;10962&quot;&gt;&lt;property id=&quot;20148&quot; value=&quot;5&quot;/&gt;&lt;property id=&quot;20300&quot; value=&quot;Slide 21&quot;/&gt;&lt;property id=&quot;20307&quot; value=&quot;780&quot;/&gt;&lt;/object&gt;&lt;object type=&quot;3&quot; unique_id=&quot;10963&quot;&gt;&lt;property id=&quot;20148&quot; value=&quot;5&quot;/&gt;&lt;property id=&quot;20300&quot; value=&quot;Slide 22&quot;/&gt;&lt;property id=&quot;20307&quot; value=&quot;783&quot;/&gt;&lt;/object&gt;&lt;object type=&quot;3&quot; unique_id=&quot;10964&quot;&gt;&lt;property id=&quot;20148&quot; value=&quot;5&quot;/&gt;&lt;property id=&quot;20300&quot; value=&quot;Slide 23&quot;/&gt;&lt;property id=&quot;20307&quot; value=&quot;78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WSTemplate2016">
  <a:themeElements>
    <a:clrScheme name="NOAA_FY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OAA_FY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AA_FY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_FY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_FY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_FY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_FY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_FY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_FY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35904</TotalTime>
  <Words>700</Words>
  <Application>Microsoft Office PowerPoint</Application>
  <PresentationFormat>On-screen Show (4:3)</PresentationFormat>
  <Paragraphs>125</Paragraphs>
  <Slides>25</Slides>
  <Notes>12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Garamond</vt:lpstr>
      <vt:lpstr>Times New Roman</vt:lpstr>
      <vt:lpstr>Wingdings</vt:lpstr>
      <vt:lpstr>Stream</vt:lpstr>
      <vt:lpstr>NWSTemplate2016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Ice Events (2000-2016)</vt:lpstr>
      <vt:lpstr>PowerPoint Presentation</vt:lpstr>
      <vt:lpstr>PowerPoint Presentation</vt:lpstr>
      <vt:lpstr>Cold Air Damming (CAD) Ice Events</vt:lpstr>
      <vt:lpstr>Cold Air Damming (CAD) Ice Events</vt:lpstr>
      <vt:lpstr>Total Number of Ice Events (2000-2016) During CAD Events</vt:lpstr>
      <vt:lpstr>Road Temps www.weather.gov/ffc/gdot_rwis</vt:lpstr>
      <vt:lpstr>SPIA Index (http://www.spia-index.com/index.php)</vt:lpstr>
      <vt:lpstr>SPIA Index (http://www.spia-index.com/index.php)</vt:lpstr>
      <vt:lpstr>Severe Weather/Tornadoes</vt:lpstr>
      <vt:lpstr>PowerPoint Presentation</vt:lpstr>
      <vt:lpstr>PowerPoint Presentation</vt:lpstr>
    </vt:vector>
  </TitlesOfParts>
  <Company>NWS - Wilmington, Ohio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Severe Weather Spotter Course 2005</dc:title>
  <dc:creator>Greg Tipton</dc:creator>
  <cp:lastModifiedBy>adam baker</cp:lastModifiedBy>
  <cp:revision>1499</cp:revision>
  <cp:lastPrinted>2004-01-06T16:47:27Z</cp:lastPrinted>
  <dcterms:created xsi:type="dcterms:W3CDTF">2001-04-01T02:44:18Z</dcterms:created>
  <dcterms:modified xsi:type="dcterms:W3CDTF">2017-12-04T19:49:01Z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GUID">
    <vt:lpwstr>047F80E1-C4F0-4805-BAAF-9EDCB239F052</vt:lpwstr>
  </property>
  <property fmtid="{D5CDD505-2E9C-101B-9397-08002B2CF9AE}" pid="4" name="ArticulatePath">
    <vt:lpwstr>spottertalk2009</vt:lpwstr>
  </property>
  <property fmtid="{D5CDD505-2E9C-101B-9397-08002B2CF9AE}" pid="5" name="ArticulateProjectFull">
    <vt:lpwstr>C:\spot04\spottertalk2009.ppta</vt:lpwstr>
  </property>
</Properties>
</file>