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media1.gif" ContentType="video/unknown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73" r:id="rId4"/>
    <p:sldId id="271" r:id="rId5"/>
    <p:sldId id="275" r:id="rId6"/>
    <p:sldId id="284" r:id="rId7"/>
    <p:sldId id="276" r:id="rId8"/>
    <p:sldId id="277" r:id="rId9"/>
    <p:sldId id="278" r:id="rId10"/>
    <p:sldId id="279" r:id="rId11"/>
    <p:sldId id="285" r:id="rId12"/>
    <p:sldId id="286" r:id="rId13"/>
    <p:sldId id="260" r:id="rId14"/>
    <p:sldId id="283" r:id="rId15"/>
    <p:sldId id="282" r:id="rId16"/>
    <p:sldId id="287" r:id="rId17"/>
    <p:sldId id="280" r:id="rId18"/>
    <p:sldId id="281" r:id="rId19"/>
  </p:sldIdLst>
  <p:sldSz cx="9144000" cy="6858000" type="screen4x3"/>
  <p:notesSz cx="6858000" cy="9296400"/>
  <p:custDataLst>
    <p:tags r:id="rId2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1D1D"/>
    <a:srgbClr val="008000"/>
    <a:srgbClr val="000099"/>
    <a:srgbClr val="0066FF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254" autoAdjust="0"/>
    <p:restoredTop sz="92643" autoAdjust="0"/>
  </p:normalViewPr>
  <p:slideViewPr>
    <p:cSldViewPr>
      <p:cViewPr varScale="1">
        <p:scale>
          <a:sx n="71" d="100"/>
          <a:sy n="71" d="100"/>
        </p:scale>
        <p:origin x="78" y="6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6425"/>
            <a:ext cx="548640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FC894C6C-620F-4521-9B31-70BE84D5A0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484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894C6C-620F-4521-9B31-70BE84D5A08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5705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>
              <a:buFontTx/>
              <a:buAutoNum type="arabicParenBoth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677640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>
              <a:buFontTx/>
              <a:buAutoNum type="arabicParenBoth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33384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894C6C-620F-4521-9B31-70BE84D5A08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753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894C6C-620F-4521-9B31-70BE84D5A08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57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894C6C-620F-4521-9B31-70BE84D5A08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651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894C6C-620F-4521-9B31-70BE84D5A08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474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>
              <a:buFontTx/>
              <a:buAutoNum type="arabicParenBoth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09153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>
              <a:buFontTx/>
              <a:buAutoNum type="arabicParenBoth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42813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>
              <a:buFontTx/>
              <a:buAutoNum type="arabicParenBoth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05014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>
              <a:buFontTx/>
              <a:buAutoNum type="arabicParenBoth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13913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7E93A-8643-4D3C-9FDB-A6940BA22C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1A0AA8-0BAB-4BB2-B559-C22FF41020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69C9A-1E40-4C2C-AF5E-EDF76FF265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AD39E-5F48-4EEF-B5AB-10EA281842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BD25C-698A-4E27-929E-8A422847CE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4D55FB-2419-4CB5-ACD4-BC88B71C4D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96CA5-FA2F-4DCC-98BE-36381A056E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09B81-4BC1-4725-842C-D8410E6AD4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1EED47-4876-4DC8-82A8-4C152F29F4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FD5377-DA03-40AC-B631-038B4B685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69182-AE21-47FB-ADB7-4E0B96D669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fld id="{E090262B-C79A-4A90-9D96-0304285C77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gi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7.jpe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image" Target="../media/image2.png"/><Relationship Id="rId7" Type="http://schemas.openxmlformats.org/officeDocument/2006/relationships/image" Target="../media/image15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0"/>
            <a:ext cx="5029200" cy="59436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Weather Radar</a:t>
            </a:r>
            <a:r>
              <a:rPr kumimoji="0" lang="en-US" sz="4800" b="1" i="0" u="none" strike="noStrike" kern="0" cap="none" spc="0" normalizeH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 Interpretation and Communication of </a:t>
            </a:r>
            <a:r>
              <a:rPr lang="en-US" sz="48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Severe Storm </a:t>
            </a:r>
            <a:r>
              <a:rPr kumimoji="0" lang="en-US" sz="4800" b="1" i="0" u="none" strike="noStrike" kern="0" cap="none" spc="0" normalizeH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Threats</a:t>
            </a:r>
            <a:endParaRPr kumimoji="0" lang="en-US" sz="5400" b="1" i="0" u="none" strike="noStrike" kern="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600" b="1" kern="0" dirty="0" smtClean="0">
              <a:ea typeface="+mj-ea"/>
              <a:cs typeface="+mj-cs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600" b="1" kern="0" dirty="0">
              <a:ea typeface="+mj-ea"/>
              <a:cs typeface="+mj-cs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600" b="1" kern="0" dirty="0" smtClean="0">
              <a:ea typeface="+mj-ea"/>
              <a:cs typeface="+mj-cs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 smtClean="0">
                <a:ea typeface="+mj-ea"/>
                <a:cs typeface="+mj-cs"/>
              </a:rPr>
              <a:t>Steven Nelson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 smtClean="0">
                <a:ea typeface="+mj-ea"/>
                <a:cs typeface="+mj-cs"/>
              </a:rPr>
              <a:t>Science and Operations Officer</a:t>
            </a:r>
            <a:endParaRPr lang="en-US" sz="1600" b="1" kern="0" dirty="0" smtClean="0">
              <a:ea typeface="+mj-ea"/>
              <a:cs typeface="+mj-cs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 smtClean="0">
                <a:ea typeface="+mj-ea"/>
                <a:cs typeface="+mj-cs"/>
              </a:rPr>
              <a:t>National Weather </a:t>
            </a:r>
            <a:r>
              <a:rPr lang="en-US" sz="1600" b="1" kern="0" dirty="0" smtClean="0">
                <a:ea typeface="+mj-ea"/>
                <a:cs typeface="+mj-cs"/>
              </a:rPr>
              <a:t>Service, Peachtree City, GA</a:t>
            </a:r>
            <a:endParaRPr lang="en-US" sz="1600" b="1" kern="0" dirty="0" smtClean="0">
              <a:ea typeface="+mj-ea"/>
              <a:cs typeface="+mj-cs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600" b="1" kern="0" dirty="0" smtClean="0">
              <a:ea typeface="+mj-ea"/>
              <a:cs typeface="+mj-cs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 smtClean="0">
                <a:ea typeface="+mj-ea"/>
                <a:cs typeface="+mj-cs"/>
              </a:rPr>
              <a:t>Integrated Working Team Workshop</a:t>
            </a:r>
            <a:endParaRPr lang="en-US" sz="1600" b="1" kern="0" dirty="0" smtClean="0">
              <a:ea typeface="+mj-ea"/>
              <a:cs typeface="+mj-cs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uLnTx/>
                <a:uFillTx/>
                <a:ea typeface="+mj-ea"/>
                <a:cs typeface="+mj-cs"/>
              </a:rPr>
              <a:t>December</a:t>
            </a:r>
            <a:r>
              <a:rPr kumimoji="0" lang="en-US" sz="1600" b="1" i="0" u="none" strike="noStrike" kern="0" cap="none" spc="0" normalizeH="0" noProof="0" dirty="0" smtClean="0">
                <a:ln>
                  <a:noFill/>
                </a:ln>
                <a:uLnTx/>
                <a:uFillTx/>
                <a:ea typeface="+mj-ea"/>
                <a:cs typeface="+mj-cs"/>
              </a:rPr>
              <a:t> 5, 2017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uLnTx/>
              <a:uFillTx/>
              <a:ea typeface="+mj-ea"/>
              <a:cs typeface="+mj-cs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5943600"/>
            <a:ext cx="9144000" cy="914400"/>
          </a:xfrm>
          <a:prstGeom prst="rect">
            <a:avLst/>
          </a:prstGeom>
          <a:solidFill>
            <a:srgbClr val="000064">
              <a:alpha val="8313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2" name="Picture 16" descr="NOAA logo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6019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600px-US-NationalWeatherService-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6019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 r="16667"/>
          <a:stretch>
            <a:fillRect/>
          </a:stretch>
        </p:blipFill>
        <p:spPr bwMode="auto">
          <a:xfrm>
            <a:off x="5029200" y="0"/>
            <a:ext cx="4114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 t="7901" r="38889"/>
          <a:stretch>
            <a:fillRect/>
          </a:stretch>
        </p:blipFill>
        <p:spPr bwMode="auto">
          <a:xfrm>
            <a:off x="5029200" y="3429000"/>
            <a:ext cx="3048000" cy="3229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5" name="Rectangle 19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000064">
              <a:alpha val="8313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0" y="5943600"/>
            <a:ext cx="9144000" cy="914400"/>
          </a:xfrm>
          <a:prstGeom prst="rect">
            <a:avLst/>
          </a:prstGeom>
          <a:solidFill>
            <a:srgbClr val="000064">
              <a:alpha val="8313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Storm Structure - Velocity</a:t>
            </a:r>
          </a:p>
        </p:txBody>
      </p:sp>
      <p:pic>
        <p:nvPicPr>
          <p:cNvPr id="32777" name="Picture 12" descr="600px-US-NationalWeatherService-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6019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8" name="Picture 16" descr="NOAA logo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6019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81000" y="1219200"/>
            <a:ext cx="4038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5122" name="Picture 2" descr="http://upload.wikimedia.org/wikipedia/commons/thumb/a/ae/Supercell-above.svg/1000px-Supercell-above.svg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" r="21875"/>
          <a:stretch/>
        </p:blipFill>
        <p:spPr bwMode="auto">
          <a:xfrm>
            <a:off x="1943100" y="1072115"/>
            <a:ext cx="5257800" cy="473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 rot="731178">
            <a:off x="2450505" y="1583388"/>
            <a:ext cx="3656255" cy="4114800"/>
          </a:xfrm>
          <a:prstGeom prst="rect">
            <a:avLst/>
          </a:prstGeom>
          <a:blipFill dpi="0" rotWithShape="1">
            <a:blip r:embed="rId6">
              <a:alphaModFix amt="8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733800" y="3576935"/>
            <a:ext cx="304800" cy="461665"/>
          </a:xfrm>
          <a:prstGeom prst="rect">
            <a:avLst/>
          </a:prstGeom>
          <a:solidFill>
            <a:srgbClr val="FFFFFF">
              <a:alpha val="4196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91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5" name="Rectangle 19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000064">
              <a:alpha val="8313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0" y="5943600"/>
            <a:ext cx="9144000" cy="914400"/>
          </a:xfrm>
          <a:prstGeom prst="rect">
            <a:avLst/>
          </a:prstGeom>
          <a:solidFill>
            <a:srgbClr val="000064">
              <a:alpha val="8313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Storm Structure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–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Dual-polarization </a:t>
            </a:r>
            <a:endPara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pic>
        <p:nvPicPr>
          <p:cNvPr id="32777" name="Picture 12" descr="600px-US-NationalWeatherService-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6019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8" name="Picture 16" descr="NOAA logo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6019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http://upload.wikimedia.org/wikipedia/commons/thumb/a/ae/Supercell-above.svg/1000px-Supercell-above.svg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" r="21875"/>
          <a:stretch/>
        </p:blipFill>
        <p:spPr bwMode="auto">
          <a:xfrm>
            <a:off x="1943100" y="1072115"/>
            <a:ext cx="5257800" cy="473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307894">
            <a:off x="3009239" y="1784989"/>
            <a:ext cx="3147168" cy="3038146"/>
          </a:xfrm>
          <a:prstGeom prst="rect">
            <a:avLst/>
          </a:prstGeom>
          <a:blipFill dpi="0" rotWithShape="1">
            <a:blip r:embed="rId6">
              <a:alphaModFix amt="8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733800" y="3576935"/>
            <a:ext cx="304800" cy="461665"/>
          </a:xfrm>
          <a:prstGeom prst="rect">
            <a:avLst/>
          </a:prstGeom>
          <a:solidFill>
            <a:srgbClr val="FFFFFF">
              <a:alpha val="4196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0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5" name="Rectangle 19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000064">
              <a:alpha val="8313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0" y="5943600"/>
            <a:ext cx="9144000" cy="914400"/>
          </a:xfrm>
          <a:prstGeom prst="rect">
            <a:avLst/>
          </a:prstGeom>
          <a:solidFill>
            <a:srgbClr val="000064">
              <a:alpha val="8313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Storm Structure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–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Dual-polarization </a:t>
            </a:r>
            <a:endPara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pic>
        <p:nvPicPr>
          <p:cNvPr id="32777" name="Picture 12" descr="600px-US-NationalWeatherService-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6019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8" name="Picture 16" descr="NOAA logo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6019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http://upload.wikimedia.org/wikipedia/commons/thumb/a/ae/Supercell-above.svg/1000px-Supercell-above.svg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" r="21875"/>
          <a:stretch/>
        </p:blipFill>
        <p:spPr bwMode="auto">
          <a:xfrm>
            <a:off x="1943100" y="1072115"/>
            <a:ext cx="5257800" cy="473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307894">
            <a:off x="3009239" y="1784989"/>
            <a:ext cx="3147168" cy="3038146"/>
          </a:xfrm>
          <a:prstGeom prst="rect">
            <a:avLst/>
          </a:prstGeom>
          <a:blipFill dpi="0" rotWithShape="1">
            <a:blip r:embed="rId6">
              <a:alphaModFix amt="8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733800" y="3576935"/>
            <a:ext cx="304800" cy="461665"/>
          </a:xfrm>
          <a:prstGeom prst="rect">
            <a:avLst/>
          </a:prstGeom>
          <a:solidFill>
            <a:srgbClr val="FFFFFF">
              <a:alpha val="4196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22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8" name="Rectangle 19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000064">
              <a:alpha val="8313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You make the call!</a:t>
            </a:r>
            <a:endPara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pic>
        <p:nvPicPr>
          <p:cNvPr id="35850" name="Picture 12" descr="600px-US-NationalWeatherService-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5800" y="6019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1" name="Picture 16" descr="NOAA log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6019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0" y="571500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/>
              <a:t>Vote now!          </a:t>
            </a:r>
            <a:r>
              <a:rPr lang="en-US" sz="3600" u="sng" dirty="0" smtClean="0"/>
              <a:t>goo.gl/Wcpq1X</a:t>
            </a:r>
            <a:endParaRPr lang="en-US" sz="3600" u="sng" dirty="0"/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008000"/>
                </a:solidFill>
              </a:rPr>
              <a:t>87%</a:t>
            </a:r>
            <a:r>
              <a:rPr lang="en-US" sz="2400" i="1" dirty="0" smtClean="0"/>
              <a:t> - Tornado Warning</a:t>
            </a:r>
            <a:endParaRPr lang="en-US" sz="2400" i="1" dirty="0"/>
          </a:p>
        </p:txBody>
      </p:sp>
      <p:sp>
        <p:nvSpPr>
          <p:cNvPr id="4" name="Right Arrow 3"/>
          <p:cNvSpPr/>
          <p:nvPr/>
        </p:nvSpPr>
        <p:spPr>
          <a:xfrm>
            <a:off x="3810000" y="5899666"/>
            <a:ext cx="685800" cy="348734"/>
          </a:xfrm>
          <a:prstGeom prst="rightArrow">
            <a:avLst/>
          </a:prstGeom>
          <a:solidFill>
            <a:srgbClr val="FF1D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05840"/>
            <a:ext cx="9144000" cy="46881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949200"/>
            <a:ext cx="4055937" cy="24930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5715000" y="4114800"/>
            <a:ext cx="914400" cy="609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5829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4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8" name="Rectangle 19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000064">
              <a:alpha val="8313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You make the call!</a:t>
            </a:r>
            <a:endPara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pic>
        <p:nvPicPr>
          <p:cNvPr id="35850" name="Picture 12" descr="600px-US-NationalWeatherService-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5800" y="6019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1" name="Picture 16" descr="NOAA log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6019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05840"/>
            <a:ext cx="9144000" cy="464498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571500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/>
              <a:t>Vote now!          </a:t>
            </a:r>
            <a:r>
              <a:rPr lang="en-US" sz="3600" u="sng" dirty="0" smtClean="0"/>
              <a:t>goo.gl/Wcpq1X</a:t>
            </a:r>
            <a:endParaRPr lang="en-US" sz="3600" u="sng" dirty="0"/>
          </a:p>
        </p:txBody>
      </p:sp>
      <p:sp>
        <p:nvSpPr>
          <p:cNvPr id="13" name="Rectangle 12"/>
          <p:cNvSpPr/>
          <p:nvPr/>
        </p:nvSpPr>
        <p:spPr>
          <a:xfrm>
            <a:off x="0" y="6324600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008000"/>
                </a:solidFill>
              </a:rPr>
              <a:t>87%</a:t>
            </a:r>
            <a:r>
              <a:rPr lang="en-US" sz="2400" i="1" dirty="0" smtClean="0"/>
              <a:t> - Tornado Warning</a:t>
            </a:r>
            <a:endParaRPr lang="en-US" sz="24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4244" y="1054780"/>
            <a:ext cx="3212180" cy="23742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5410200" y="3505200"/>
            <a:ext cx="762000" cy="609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3810000" y="5899666"/>
            <a:ext cx="685800" cy="348734"/>
          </a:xfrm>
          <a:prstGeom prst="rightArrow">
            <a:avLst/>
          </a:prstGeom>
          <a:solidFill>
            <a:srgbClr val="FF1D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834063" cy="3733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962" y="-12701"/>
            <a:ext cx="2852738" cy="43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25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8" name="Rectangle 19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000064">
              <a:alpha val="8313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49" name="Rectangle 8"/>
          <p:cNvSpPr>
            <a:spLocks noChangeArrowheads="1"/>
          </p:cNvSpPr>
          <p:nvPr/>
        </p:nvSpPr>
        <p:spPr bwMode="auto">
          <a:xfrm>
            <a:off x="0" y="5943600"/>
            <a:ext cx="9144000" cy="914400"/>
          </a:xfrm>
          <a:prstGeom prst="rect">
            <a:avLst/>
          </a:prstGeom>
          <a:solidFill>
            <a:srgbClr val="000064">
              <a:alpha val="8313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You make the call!</a:t>
            </a:r>
            <a:endPara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pic>
        <p:nvPicPr>
          <p:cNvPr id="35850" name="Picture 12" descr="600px-US-NationalWeatherService-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5800" y="6019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1" name="Picture 16" descr="NOAA log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6019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160" y="1280160"/>
            <a:ext cx="655279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1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8" name="Rectangle 19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000064">
              <a:alpha val="8313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49" name="Rectangle 8"/>
          <p:cNvSpPr>
            <a:spLocks noChangeArrowheads="1"/>
          </p:cNvSpPr>
          <p:nvPr/>
        </p:nvSpPr>
        <p:spPr bwMode="auto">
          <a:xfrm>
            <a:off x="0" y="5943600"/>
            <a:ext cx="9144000" cy="914400"/>
          </a:xfrm>
          <a:prstGeom prst="rect">
            <a:avLst/>
          </a:prstGeom>
          <a:solidFill>
            <a:srgbClr val="000064">
              <a:alpha val="8313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You make the call!</a:t>
            </a:r>
            <a:endPara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pic>
        <p:nvPicPr>
          <p:cNvPr id="35850" name="Picture 12" descr="600px-US-NationalWeatherService-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5800" y="6019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1" name="Picture 16" descr="NOAA log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6019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160" y="1280160"/>
            <a:ext cx="655026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91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8" name="Rectangle 19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000064">
              <a:alpha val="8313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49" name="Rectangle 8"/>
          <p:cNvSpPr>
            <a:spLocks noChangeArrowheads="1"/>
          </p:cNvSpPr>
          <p:nvPr/>
        </p:nvSpPr>
        <p:spPr bwMode="auto">
          <a:xfrm>
            <a:off x="0" y="5943600"/>
            <a:ext cx="9144000" cy="914400"/>
          </a:xfrm>
          <a:prstGeom prst="rect">
            <a:avLst/>
          </a:prstGeom>
          <a:solidFill>
            <a:srgbClr val="000064">
              <a:alpha val="8313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Discussion</a:t>
            </a:r>
            <a:endPara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pic>
        <p:nvPicPr>
          <p:cNvPr id="35850" name="Picture 12" descr="600px-US-NationalWeatherService-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5800" y="6019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1" name="Picture 16" descr="NOAA log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6019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06824" y="1371600"/>
            <a:ext cx="9741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Stuff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9995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210" y="1165743"/>
            <a:ext cx="6987579" cy="4228941"/>
          </a:xfrm>
          <a:prstGeom prst="rect">
            <a:avLst/>
          </a:prstGeom>
        </p:spPr>
      </p:pic>
      <p:sp>
        <p:nvSpPr>
          <p:cNvPr id="35848" name="Rectangle 19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000064">
              <a:alpha val="8313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49" name="Rectangle 8"/>
          <p:cNvSpPr>
            <a:spLocks noChangeArrowheads="1"/>
          </p:cNvSpPr>
          <p:nvPr/>
        </p:nvSpPr>
        <p:spPr bwMode="auto">
          <a:xfrm>
            <a:off x="0" y="5943600"/>
            <a:ext cx="9144000" cy="914400"/>
          </a:xfrm>
          <a:prstGeom prst="rect">
            <a:avLst/>
          </a:prstGeom>
          <a:solidFill>
            <a:srgbClr val="000064">
              <a:alpha val="8313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Questions?</a:t>
            </a:r>
          </a:p>
        </p:txBody>
      </p:sp>
      <p:pic>
        <p:nvPicPr>
          <p:cNvPr id="35850" name="Picture 12" descr="600px-US-NationalWeatherService-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6019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1" name="Picture 16" descr="NOAA logo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6019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-40341" y="5396925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i="1" dirty="0" smtClean="0"/>
              <a:t>steven.nelson@noaa.gov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296664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000064">
              <a:alpha val="8313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What is Radar?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763000" cy="1715868"/>
          </a:xfrm>
        </p:spPr>
        <p:txBody>
          <a:bodyPr/>
          <a:lstStyle/>
          <a:p>
            <a:r>
              <a:rPr lang="en-US" sz="2400" b="1" u="sng" dirty="0" smtClean="0">
                <a:latin typeface="Calibri" pitchFamily="34" charset="0"/>
              </a:rPr>
              <a:t>Ra</a:t>
            </a:r>
            <a:r>
              <a:rPr lang="en-US" sz="2400" b="1" dirty="0" smtClean="0">
                <a:latin typeface="Calibri" pitchFamily="34" charset="0"/>
              </a:rPr>
              <a:t>dio </a:t>
            </a:r>
            <a:r>
              <a:rPr lang="en-US" sz="2400" b="1" u="sng" dirty="0" smtClean="0">
                <a:latin typeface="Calibri" pitchFamily="34" charset="0"/>
              </a:rPr>
              <a:t>D</a:t>
            </a:r>
            <a:r>
              <a:rPr lang="en-US" sz="2400" b="1" dirty="0" smtClean="0">
                <a:latin typeface="Calibri" pitchFamily="34" charset="0"/>
              </a:rPr>
              <a:t>etection </a:t>
            </a:r>
            <a:r>
              <a:rPr lang="en-US" sz="2400" b="1" u="sng" dirty="0" smtClean="0">
                <a:latin typeface="Calibri" pitchFamily="34" charset="0"/>
              </a:rPr>
              <a:t>a</a:t>
            </a:r>
            <a:r>
              <a:rPr lang="en-US" sz="2400" b="1" dirty="0" smtClean="0">
                <a:latin typeface="Calibri" pitchFamily="34" charset="0"/>
              </a:rPr>
              <a:t>nd </a:t>
            </a:r>
            <a:r>
              <a:rPr lang="en-US" sz="2400" b="1" u="sng" dirty="0" smtClean="0">
                <a:latin typeface="Calibri" pitchFamily="34" charset="0"/>
              </a:rPr>
              <a:t>R</a:t>
            </a:r>
            <a:r>
              <a:rPr lang="en-US" sz="2400" b="1" dirty="0" smtClean="0">
                <a:latin typeface="Calibri" pitchFamily="34" charset="0"/>
              </a:rPr>
              <a:t>anging</a:t>
            </a:r>
          </a:p>
          <a:p>
            <a:pPr lvl="1"/>
            <a:r>
              <a:rPr lang="en-US" sz="2000" b="1" dirty="0" smtClean="0">
                <a:latin typeface="Calibri" pitchFamily="34" charset="0"/>
              </a:rPr>
              <a:t>Detects </a:t>
            </a:r>
            <a:r>
              <a:rPr lang="en-US" sz="2000" b="1" dirty="0">
                <a:latin typeface="Calibri" pitchFamily="34" charset="0"/>
              </a:rPr>
              <a:t>the distance </a:t>
            </a:r>
            <a:r>
              <a:rPr lang="en-US" sz="2000" b="1" dirty="0" smtClean="0">
                <a:latin typeface="Calibri" pitchFamily="34" charset="0"/>
              </a:rPr>
              <a:t>to and power returned from a target</a:t>
            </a:r>
            <a:endParaRPr lang="en-US" sz="2000" b="1" dirty="0">
              <a:latin typeface="Calibri" pitchFamily="34" charset="0"/>
            </a:endParaRPr>
          </a:p>
          <a:p>
            <a:r>
              <a:rPr lang="en-US" sz="2400" b="1" dirty="0" smtClean="0">
                <a:latin typeface="Calibri" pitchFamily="34" charset="0"/>
              </a:rPr>
              <a:t>Weather </a:t>
            </a:r>
            <a:r>
              <a:rPr lang="en-US" sz="2400" b="1" dirty="0">
                <a:latin typeface="Calibri" pitchFamily="34" charset="0"/>
              </a:rPr>
              <a:t>radar is designed to detect targets made of </a:t>
            </a:r>
            <a:r>
              <a:rPr lang="en-US" sz="2400" b="1" u="sng" dirty="0" smtClean="0">
                <a:latin typeface="Calibri" pitchFamily="34" charset="0"/>
              </a:rPr>
              <a:t>water</a:t>
            </a:r>
            <a:endParaRPr lang="en-US" sz="2400" b="1" dirty="0" smtClean="0">
              <a:latin typeface="Calibri" pitchFamily="34" charset="0"/>
            </a:endParaRPr>
          </a:p>
          <a:p>
            <a:pPr lvl="1"/>
            <a:r>
              <a:rPr lang="en-US" sz="2000" b="1" dirty="0" smtClean="0">
                <a:latin typeface="Calibri" pitchFamily="34" charset="0"/>
              </a:rPr>
              <a:t>It can be fooled!</a:t>
            </a:r>
          </a:p>
          <a:p>
            <a:endParaRPr lang="en-US" sz="2400" b="1" u="sng" dirty="0">
              <a:latin typeface="Calibri" pitchFamily="34" charset="0"/>
            </a:endParaRPr>
          </a:p>
          <a:p>
            <a:endParaRPr lang="en-US" sz="2400" b="1" u="sng" dirty="0" smtClean="0">
              <a:latin typeface="Calibri" pitchFamily="34" charset="0"/>
            </a:endParaRPr>
          </a:p>
          <a:p>
            <a:endParaRPr lang="en-US" sz="2400" b="1" u="sng" dirty="0">
              <a:latin typeface="Calibri" pitchFamily="34" charset="0"/>
            </a:endParaRPr>
          </a:p>
          <a:p>
            <a:endParaRPr lang="en-US" sz="2400" b="1" u="sng" dirty="0" smtClean="0">
              <a:latin typeface="Calibri" pitchFamily="34" charset="0"/>
            </a:endParaRPr>
          </a:p>
          <a:p>
            <a:endParaRPr lang="en-US" sz="2400" b="1" u="sng" dirty="0">
              <a:latin typeface="Calibri" pitchFamily="34" charset="0"/>
            </a:endParaRPr>
          </a:p>
          <a:p>
            <a:endParaRPr lang="en-US" sz="2400" b="1" dirty="0" smtClean="0">
              <a:latin typeface="Calibri" pitchFamily="34" charset="0"/>
            </a:endParaRPr>
          </a:p>
        </p:txBody>
      </p:sp>
      <p:pic>
        <p:nvPicPr>
          <p:cNvPr id="30726" name="Picture 12" descr="600px-US-NationalWeatherService-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6019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16" descr="NOAA logo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6019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radarops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2716859"/>
            <a:ext cx="4267200" cy="2203893"/>
          </a:xfrm>
          <a:prstGeom prst="rect">
            <a:avLst/>
          </a:prstGeom>
          <a:noFill/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838200" y="4953000"/>
            <a:ext cx="7696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1313" indent="-341313">
              <a:buFont typeface="Arial" pitchFamily="34" charset="0"/>
              <a:buChar char="•"/>
            </a:pPr>
            <a:r>
              <a:rPr lang="en-US" sz="2000" b="1" dirty="0" smtClean="0"/>
              <a:t>Many brief microwave pulses </a:t>
            </a:r>
            <a:r>
              <a:rPr lang="en-US" sz="2000" b="1" dirty="0" smtClean="0"/>
              <a:t>per second are </a:t>
            </a:r>
            <a:r>
              <a:rPr lang="en-US" sz="2000" b="1" dirty="0" smtClean="0"/>
              <a:t>transmitted</a:t>
            </a:r>
            <a:endParaRPr lang="en-US" sz="2000" b="1" dirty="0" smtClean="0"/>
          </a:p>
          <a:p>
            <a:pPr marL="341313" indent="-341313">
              <a:buFont typeface="Arial" pitchFamily="34" charset="0"/>
              <a:buChar char="•"/>
            </a:pPr>
            <a:r>
              <a:rPr lang="en-US" sz="2000" b="1" dirty="0" smtClean="0"/>
              <a:t>In between the pulses, </a:t>
            </a:r>
            <a:r>
              <a:rPr lang="en-US" sz="2000" b="1" dirty="0" smtClean="0"/>
              <a:t>the radar is “listening” for a </a:t>
            </a:r>
            <a:r>
              <a:rPr lang="en-US" sz="2000" b="1" u="sng" dirty="0" smtClean="0"/>
              <a:t>reflect</a:t>
            </a:r>
            <a:r>
              <a:rPr lang="en-US" sz="2000" b="1" dirty="0" smtClean="0"/>
              <a:t>ed signal, or “echo</a:t>
            </a:r>
            <a:r>
              <a:rPr lang="en-US" sz="2000" b="1" dirty="0" smtClean="0"/>
              <a:t>”</a:t>
            </a:r>
          </a:p>
          <a:p>
            <a:pPr marL="341313" indent="-341313">
              <a:buFont typeface="Arial" pitchFamily="34" charset="0"/>
              <a:buChar char="•"/>
            </a:pPr>
            <a:r>
              <a:rPr lang="en-US" sz="2000" b="1" dirty="0" smtClean="0"/>
              <a:t>The amoun</a:t>
            </a:r>
            <a:r>
              <a:rPr lang="en-US" sz="2000" b="1" dirty="0" smtClean="0"/>
              <a:t>t of reflected signal received is called </a:t>
            </a:r>
            <a:r>
              <a:rPr lang="en-US" sz="2000" b="1" u="sng" dirty="0" smtClean="0"/>
              <a:t>reflectivity</a:t>
            </a:r>
            <a:endParaRPr kumimoji="0" lang="en-US" sz="2000" b="1" i="0" u="sng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638800" y="3376582"/>
            <a:ext cx="2362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C3300"/>
                </a:solidFill>
              </a:rPr>
              <a:t>Raindrop, snowflake, hail, insect, dust, etc.</a:t>
            </a:r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 flipH="1" flipV="1">
            <a:off x="4572000" y="3694332"/>
            <a:ext cx="838200" cy="0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80588"/>
            <a:ext cx="4599583" cy="3977212"/>
          </a:xfrm>
          <a:prstGeom prst="rect">
            <a:avLst/>
          </a:prstGeom>
        </p:spPr>
      </p:pic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000064">
              <a:alpha val="8313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What is Reflectivity?</a:t>
            </a:r>
            <a:endPara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" y="1143000"/>
            <a:ext cx="4724401" cy="4495800"/>
          </a:xfrm>
        </p:spPr>
        <p:txBody>
          <a:bodyPr/>
          <a:lstStyle/>
          <a:p>
            <a:r>
              <a:rPr lang="en-US" sz="2800" b="1" dirty="0" smtClean="0">
                <a:latin typeface="Calibri" pitchFamily="34" charset="0"/>
              </a:rPr>
              <a:t>The </a:t>
            </a:r>
            <a:r>
              <a:rPr lang="en-US" sz="2800" b="1" dirty="0" smtClean="0">
                <a:latin typeface="Calibri" pitchFamily="34" charset="0"/>
              </a:rPr>
              <a:t>higher the reflectivity, the heavier the </a:t>
            </a:r>
            <a:r>
              <a:rPr lang="en-US" sz="2800" b="1" dirty="0" smtClean="0">
                <a:latin typeface="Calibri" pitchFamily="34" charset="0"/>
              </a:rPr>
              <a:t>rainfall</a:t>
            </a:r>
            <a:endParaRPr lang="en-US" sz="2800" b="1" dirty="0" smtClean="0">
              <a:latin typeface="Calibri" pitchFamily="34" charset="0"/>
            </a:endParaRPr>
          </a:p>
          <a:p>
            <a:r>
              <a:rPr lang="en-US" sz="2800" b="1" dirty="0" smtClean="0">
                <a:latin typeface="Calibri" pitchFamily="34" charset="0"/>
              </a:rPr>
              <a:t>Colors are used to display low and high </a:t>
            </a:r>
            <a:r>
              <a:rPr lang="en-US" sz="2800" b="1" dirty="0" smtClean="0">
                <a:latin typeface="Calibri" pitchFamily="34" charset="0"/>
              </a:rPr>
              <a:t>reflectivity</a:t>
            </a:r>
            <a:endParaRPr lang="en-US" sz="2400" b="1" dirty="0" smtClean="0">
              <a:latin typeface="Calibri" pitchFamily="34" charset="0"/>
            </a:endParaRPr>
          </a:p>
          <a:p>
            <a:pPr lvl="2"/>
            <a:r>
              <a:rPr lang="en-US" sz="2000" dirty="0" smtClean="0">
                <a:latin typeface="Calibri" pitchFamily="34" charset="0"/>
              </a:rPr>
              <a:t>warm colors = high</a:t>
            </a:r>
          </a:p>
          <a:p>
            <a:pPr lvl="2"/>
            <a:r>
              <a:rPr lang="en-US" sz="2000" dirty="0">
                <a:latin typeface="Calibri" pitchFamily="34" charset="0"/>
              </a:rPr>
              <a:t>c</a:t>
            </a:r>
            <a:r>
              <a:rPr lang="en-US" sz="2000" dirty="0" smtClean="0">
                <a:latin typeface="Calibri" pitchFamily="34" charset="0"/>
              </a:rPr>
              <a:t>ool colors = low</a:t>
            </a:r>
            <a:endParaRPr lang="en-US" sz="2000" dirty="0">
              <a:latin typeface="Calibri" pitchFamily="34" charset="0"/>
            </a:endParaRPr>
          </a:p>
          <a:p>
            <a:pPr lvl="2"/>
            <a:r>
              <a:rPr lang="en-US" sz="2000" dirty="0" smtClean="0">
                <a:latin typeface="Calibri" pitchFamily="34" charset="0"/>
              </a:rPr>
              <a:t>Always use the color legend</a:t>
            </a:r>
            <a:endParaRPr lang="en-US" sz="2000" dirty="0" smtClean="0">
              <a:latin typeface="Calibri" pitchFamily="34" charset="0"/>
            </a:endParaRPr>
          </a:p>
        </p:txBody>
      </p:sp>
      <p:pic>
        <p:nvPicPr>
          <p:cNvPr id="30726" name="Picture 12" descr="600px-US-NationalWeatherService-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5800" y="6019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16" descr="NOAA logo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6019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838200" y="5562600"/>
            <a:ext cx="7391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b="1" dirty="0" smtClean="0"/>
              <a:t>Threats seen: heavy rain, hail, snow</a:t>
            </a:r>
          </a:p>
          <a:p>
            <a:r>
              <a:rPr lang="en-US" sz="2400" i="1" dirty="0" smtClean="0"/>
              <a:t>Can </a:t>
            </a:r>
            <a:r>
              <a:rPr lang="en-US" sz="2400" i="1" dirty="0"/>
              <a:t>also see birds, </a:t>
            </a:r>
            <a:r>
              <a:rPr lang="en-US" sz="2400" i="1" dirty="0" smtClean="0"/>
              <a:t>insects</a:t>
            </a:r>
            <a:r>
              <a:rPr lang="en-US" sz="2400" i="1" dirty="0"/>
              <a:t>, leaves (tornado debris)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72000" y="1270669"/>
            <a:ext cx="152400" cy="3970421"/>
          </a:xfrm>
          <a:prstGeom prst="rect">
            <a:avLst/>
          </a:prstGeom>
          <a:noFill/>
          <a:ln w="28575">
            <a:solidFill>
              <a:srgbClr val="FF1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radarops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81400"/>
            <a:ext cx="4572000" cy="2361314"/>
          </a:xfrm>
          <a:prstGeom prst="rect">
            <a:avLst/>
          </a:prstGeom>
          <a:noFill/>
        </p:spPr>
      </p:pic>
      <p:pic>
        <p:nvPicPr>
          <p:cNvPr id="9" name="Picture 4" descr="6_9a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90602"/>
            <a:ext cx="4572000" cy="2950369"/>
          </a:xfrm>
          <a:prstGeom prst="rect">
            <a:avLst/>
          </a:prstGeom>
          <a:noFill/>
        </p:spPr>
      </p:pic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000064">
              <a:alpha val="8313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5" name="Rectangle 8"/>
          <p:cNvSpPr>
            <a:spLocks noChangeArrowheads="1"/>
          </p:cNvSpPr>
          <p:nvPr/>
        </p:nvSpPr>
        <p:spPr bwMode="auto">
          <a:xfrm>
            <a:off x="0" y="5943600"/>
            <a:ext cx="9144000" cy="914400"/>
          </a:xfrm>
          <a:prstGeom prst="rect">
            <a:avLst/>
          </a:prstGeom>
          <a:solidFill>
            <a:schemeClr val="bg1">
              <a:alpha val="83136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What is Doppler Radar?</a:t>
            </a:r>
          </a:p>
        </p:txBody>
      </p:sp>
      <p:pic>
        <p:nvPicPr>
          <p:cNvPr id="30726" name="Picture 12" descr="600px-US-NationalWeatherService-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05800" y="6019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16" descr="NOAA logo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" y="6019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/>
          <a:srcRect l="12757" r="10700" b="22995"/>
          <a:stretch>
            <a:fillRect/>
          </a:stretch>
        </p:blipFill>
        <p:spPr bwMode="auto">
          <a:xfrm>
            <a:off x="2590800" y="2514600"/>
            <a:ext cx="457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7689" b="27689"/>
          <a:stretch>
            <a:fillRect/>
          </a:stretch>
        </p:blipFill>
        <p:spPr bwMode="auto">
          <a:xfrm>
            <a:off x="2057400" y="2971800"/>
            <a:ext cx="1323976" cy="59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Line 4"/>
          <p:cNvSpPr>
            <a:spLocks noChangeShapeType="1"/>
          </p:cNvSpPr>
          <p:nvPr/>
        </p:nvSpPr>
        <p:spPr bwMode="auto">
          <a:xfrm>
            <a:off x="4038600" y="4648200"/>
            <a:ext cx="4572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Line 5"/>
          <p:cNvSpPr>
            <a:spLocks noChangeShapeType="1"/>
          </p:cNvSpPr>
          <p:nvPr/>
        </p:nvSpPr>
        <p:spPr bwMode="auto">
          <a:xfrm flipH="1">
            <a:off x="3276600" y="4648200"/>
            <a:ext cx="457200" cy="0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 cstate="print"/>
          <a:srcRect r="1666"/>
          <a:stretch>
            <a:fillRect/>
          </a:stretch>
        </p:blipFill>
        <p:spPr bwMode="auto">
          <a:xfrm>
            <a:off x="17552" y="1744579"/>
            <a:ext cx="4495800" cy="3970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19600" y="1066800"/>
            <a:ext cx="4724400" cy="4419600"/>
          </a:xfrm>
        </p:spPr>
        <p:txBody>
          <a:bodyPr/>
          <a:lstStyle/>
          <a:p>
            <a:pPr marL="228600" indent="-228600"/>
            <a:r>
              <a:rPr lang="en-US" sz="2800" b="1" dirty="0" smtClean="0">
                <a:latin typeface="Calibri" pitchFamily="34" charset="0"/>
              </a:rPr>
              <a:t>Doppler effect is a change in frequency </a:t>
            </a:r>
            <a:r>
              <a:rPr lang="en-US" sz="2800" b="1" dirty="0" smtClean="0">
                <a:latin typeface="Calibri" pitchFamily="34" charset="0"/>
              </a:rPr>
              <a:t>of a </a:t>
            </a:r>
            <a:r>
              <a:rPr lang="en-US" sz="2800" b="1" dirty="0" smtClean="0">
                <a:latin typeface="Calibri" pitchFamily="34" charset="0"/>
              </a:rPr>
              <a:t>moving </a:t>
            </a:r>
            <a:r>
              <a:rPr lang="en-US" sz="2800" b="1" dirty="0" smtClean="0">
                <a:latin typeface="Calibri" pitchFamily="34" charset="0"/>
              </a:rPr>
              <a:t>object</a:t>
            </a:r>
            <a:endParaRPr lang="en-US" sz="2800" b="1" dirty="0" smtClean="0">
              <a:latin typeface="Calibri" pitchFamily="34" charset="0"/>
            </a:endParaRPr>
          </a:p>
          <a:p>
            <a:pPr marL="228600" indent="-228600"/>
            <a:r>
              <a:rPr lang="en-US" sz="2800" b="1" dirty="0" smtClean="0">
                <a:latin typeface="Calibri" pitchFamily="34" charset="0"/>
              </a:rPr>
              <a:t>Targets </a:t>
            </a:r>
            <a:r>
              <a:rPr lang="en-US" sz="2800" b="1" dirty="0" smtClean="0">
                <a:latin typeface="Calibri" pitchFamily="34" charset="0"/>
              </a:rPr>
              <a:t>moving toward the radar </a:t>
            </a:r>
            <a:r>
              <a:rPr lang="en-US" sz="2800" b="1" dirty="0" smtClean="0">
                <a:latin typeface="Calibri" pitchFamily="34" charset="0"/>
              </a:rPr>
              <a:t>are </a:t>
            </a:r>
            <a:r>
              <a:rPr lang="en-US" sz="2800" b="1" dirty="0" smtClean="0">
                <a:latin typeface="Calibri" pitchFamily="34" charset="0"/>
              </a:rPr>
              <a:t>colored </a:t>
            </a:r>
            <a:r>
              <a:rPr lang="en-US" sz="2800" b="1" dirty="0" smtClean="0">
                <a:solidFill>
                  <a:srgbClr val="008000"/>
                </a:solidFill>
                <a:latin typeface="Calibri" pitchFamily="34" charset="0"/>
              </a:rPr>
              <a:t>green</a:t>
            </a:r>
          </a:p>
          <a:p>
            <a:pPr marL="228600" indent="-228600"/>
            <a:r>
              <a:rPr lang="en-US" sz="2800" b="1" dirty="0" smtClean="0">
                <a:latin typeface="Calibri" pitchFamily="34" charset="0"/>
              </a:rPr>
              <a:t>Targets moving away from the radar </a:t>
            </a:r>
            <a:r>
              <a:rPr lang="en-US" sz="2800" b="1" dirty="0" smtClean="0">
                <a:latin typeface="Calibri" pitchFamily="34" charset="0"/>
              </a:rPr>
              <a:t>are </a:t>
            </a:r>
            <a:r>
              <a:rPr lang="en-US" sz="2800" b="1" dirty="0" smtClean="0">
                <a:latin typeface="Calibri" pitchFamily="34" charset="0"/>
              </a:rPr>
              <a:t>colored </a:t>
            </a:r>
            <a:r>
              <a:rPr lang="en-US" sz="2800" b="1" dirty="0" smtClean="0">
                <a:solidFill>
                  <a:srgbClr val="FF0000"/>
                </a:solidFill>
                <a:latin typeface="Calibri" pitchFamily="34" charset="0"/>
              </a:rPr>
              <a:t>red</a:t>
            </a:r>
          </a:p>
          <a:p>
            <a:pPr marL="228600" indent="-228600"/>
            <a:r>
              <a:rPr lang="en-US" sz="2800" b="1" dirty="0" smtClean="0">
                <a:latin typeface="Calibri" pitchFamily="34" charset="0"/>
              </a:rPr>
              <a:t>The brighter the color, the stronger the wind</a:t>
            </a:r>
            <a:endParaRPr lang="en-US" sz="2800" b="1" dirty="0" smtClean="0">
              <a:latin typeface="Calibri" pitchFamily="34" charset="0"/>
            </a:endParaRPr>
          </a:p>
          <a:p>
            <a:endParaRPr lang="en-US" sz="2400" b="1" dirty="0" smtClean="0">
              <a:latin typeface="Calibri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838200" y="5791200"/>
            <a:ext cx="7391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b="1" dirty="0" smtClean="0"/>
              <a:t>Threats seen: damaging wind, tornadoes</a:t>
            </a:r>
            <a:endParaRPr lang="en-US" sz="2400" i="1" dirty="0"/>
          </a:p>
        </p:txBody>
      </p:sp>
      <p:sp>
        <p:nvSpPr>
          <p:cNvPr id="2" name="Rectangle 1"/>
          <p:cNvSpPr/>
          <p:nvPr/>
        </p:nvSpPr>
        <p:spPr>
          <a:xfrm>
            <a:off x="0" y="1744579"/>
            <a:ext cx="304800" cy="3970421"/>
          </a:xfrm>
          <a:prstGeom prst="rect">
            <a:avLst/>
          </a:prstGeom>
          <a:noFill/>
          <a:ln w="28575">
            <a:solidFill>
              <a:srgbClr val="FF1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5" grpId="1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000064">
              <a:alpha val="8313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5" name="Rectangle 8"/>
          <p:cNvSpPr>
            <a:spLocks noChangeArrowheads="1"/>
          </p:cNvSpPr>
          <p:nvPr/>
        </p:nvSpPr>
        <p:spPr bwMode="auto">
          <a:xfrm>
            <a:off x="0" y="5943600"/>
            <a:ext cx="9144000" cy="914400"/>
          </a:xfrm>
          <a:prstGeom prst="rect">
            <a:avLst/>
          </a:prstGeom>
          <a:solidFill>
            <a:schemeClr val="bg1">
              <a:alpha val="83136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What is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Dual-Polarization Radar?</a:t>
            </a:r>
            <a:endPara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30726" name="Picture 12" descr="600px-US-NationalWeatherService-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05800" y="6019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16" descr="NOAA logo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" y="6019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27704"/>
            <a:ext cx="8001000" cy="1652427"/>
          </a:xfrm>
        </p:spPr>
        <p:txBody>
          <a:bodyPr/>
          <a:lstStyle/>
          <a:p>
            <a:r>
              <a:rPr lang="en-US" sz="2800" b="1" dirty="0" smtClean="0">
                <a:latin typeface="Calibri" pitchFamily="34" charset="0"/>
              </a:rPr>
              <a:t>Radar waves </a:t>
            </a:r>
            <a:r>
              <a:rPr lang="en-US" sz="2800" b="1" u="sng" dirty="0" smtClean="0">
                <a:latin typeface="Calibri" pitchFamily="34" charset="0"/>
              </a:rPr>
              <a:t>polarized</a:t>
            </a:r>
            <a:r>
              <a:rPr lang="en-US" sz="2800" b="1" dirty="0" smtClean="0">
                <a:latin typeface="Calibri" pitchFamily="34" charset="0"/>
              </a:rPr>
              <a:t> horizontally </a:t>
            </a:r>
            <a:r>
              <a:rPr lang="en-US" sz="2800" b="1" u="sng" dirty="0" smtClean="0">
                <a:latin typeface="Calibri" pitchFamily="34" charset="0"/>
              </a:rPr>
              <a:t>and</a:t>
            </a:r>
            <a:r>
              <a:rPr lang="en-US" sz="2800" b="1" dirty="0" smtClean="0">
                <a:latin typeface="Calibri" pitchFamily="34" charset="0"/>
              </a:rPr>
              <a:t> vertically</a:t>
            </a:r>
            <a:endParaRPr lang="en-US" sz="2800" b="1" dirty="0" smtClean="0">
              <a:latin typeface="Calibri" pitchFamily="34" charset="0"/>
            </a:endParaRPr>
          </a:p>
          <a:p>
            <a:r>
              <a:rPr lang="en-US" sz="2800" b="1" dirty="0" smtClean="0">
                <a:latin typeface="Calibri" pitchFamily="34" charset="0"/>
              </a:rPr>
              <a:t>Can see the size and shape of weather and non-weather targets</a:t>
            </a:r>
            <a:endParaRPr lang="en-US" sz="28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endParaRPr lang="en-US" sz="2800" b="1" dirty="0" smtClean="0">
              <a:latin typeface="Calibri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838200" y="5791200"/>
            <a:ext cx="7391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b="1" dirty="0" smtClean="0"/>
              <a:t>Threats seen: hail, heavy rainfall, tornado debris</a:t>
            </a:r>
            <a:endParaRPr lang="en-US" sz="2400" i="1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01700"/>
            <a:ext cx="4525930" cy="266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ualpol5_bot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03420" y="914400"/>
            <a:ext cx="4640580" cy="265176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124200" y="2120900"/>
            <a:ext cx="428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alibri" panose="020F0502020204030204" pitchFamily="34" charset="0"/>
              </a:rPr>
              <a:t>Dirt</a:t>
            </a:r>
            <a:endParaRPr lang="en-US" sz="1200" b="1" dirty="0">
              <a:latin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08300" y="1631968"/>
            <a:ext cx="6090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alibri" panose="020F0502020204030204" pitchFamily="34" charset="0"/>
              </a:rPr>
              <a:t>Leaves</a:t>
            </a:r>
            <a:endParaRPr lang="en-US" sz="12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9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Rectangle 8"/>
          <p:cNvSpPr>
            <a:spLocks noChangeArrowheads="1"/>
          </p:cNvSpPr>
          <p:nvPr/>
        </p:nvSpPr>
        <p:spPr bwMode="auto">
          <a:xfrm>
            <a:off x="0" y="5943600"/>
            <a:ext cx="9144000" cy="914400"/>
          </a:xfrm>
          <a:prstGeom prst="rect">
            <a:avLst/>
          </a:prstGeom>
          <a:solidFill>
            <a:srgbClr val="000064">
              <a:alpha val="8313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000064">
              <a:alpha val="8313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Limitations of Radar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5029200" cy="5257800"/>
          </a:xfrm>
        </p:spPr>
        <p:txBody>
          <a:bodyPr/>
          <a:lstStyle/>
          <a:p>
            <a:r>
              <a:rPr lang="en-US" sz="2400" b="1" dirty="0" smtClean="0">
                <a:latin typeface="Calibri" pitchFamily="34" charset="0"/>
              </a:rPr>
              <a:t>Resolution decreases with distance</a:t>
            </a:r>
          </a:p>
          <a:p>
            <a:r>
              <a:rPr lang="en-US" sz="2400" b="1" dirty="0" smtClean="0">
                <a:latin typeface="Calibri" pitchFamily="34" charset="0"/>
              </a:rPr>
              <a:t>Earth curvature </a:t>
            </a:r>
          </a:p>
          <a:p>
            <a:pPr lvl="1"/>
            <a:r>
              <a:rPr lang="en-US" sz="2000" b="1" dirty="0" smtClean="0">
                <a:latin typeface="Calibri" pitchFamily="34" charset="0"/>
              </a:rPr>
              <a:t>Need a network of radars</a:t>
            </a:r>
            <a:endParaRPr lang="en-US" sz="1400" b="1" dirty="0" smtClean="0">
              <a:latin typeface="Calibri" pitchFamily="34" charset="0"/>
            </a:endParaRPr>
          </a:p>
          <a:p>
            <a:pPr lvl="1"/>
            <a:endParaRPr lang="en-US" sz="1800" b="1" dirty="0" smtClean="0">
              <a:latin typeface="Calibri" pitchFamily="34" charset="0"/>
            </a:endParaRPr>
          </a:p>
        </p:txBody>
      </p:sp>
      <p:pic>
        <p:nvPicPr>
          <p:cNvPr id="30726" name="Picture 12" descr="600px-US-NationalWeatherService-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6019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16" descr="NOAA logo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6019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29"/>
          <p:cNvGrpSpPr>
            <a:grpSpLocks/>
          </p:cNvGrpSpPr>
          <p:nvPr/>
        </p:nvGrpSpPr>
        <p:grpSpPr bwMode="auto">
          <a:xfrm rot="20793590">
            <a:off x="6716713" y="2302914"/>
            <a:ext cx="1733550" cy="2347913"/>
            <a:chOff x="4231" y="1598"/>
            <a:chExt cx="1092" cy="1479"/>
          </a:xfrm>
        </p:grpSpPr>
        <p:pic>
          <p:nvPicPr>
            <p:cNvPr id="13" name="Picture 15" descr="cumulus"/>
            <p:cNvPicPr>
              <a:picLocks noChangeAspect="1" noChangeArrowheads="1"/>
            </p:cNvPicPr>
            <p:nvPr/>
          </p:nvPicPr>
          <p:blipFill>
            <a:blip r:embed="rId5" cstate="print"/>
            <a:srcRect b="10364"/>
            <a:stretch>
              <a:fillRect/>
            </a:stretch>
          </p:blipFill>
          <p:spPr bwMode="auto">
            <a:xfrm rot="1294915">
              <a:off x="4231" y="1598"/>
              <a:ext cx="1092" cy="1479"/>
            </a:xfrm>
            <a:prstGeom prst="rect">
              <a:avLst/>
            </a:prstGeom>
            <a:noFill/>
          </p:spPr>
        </p:pic>
        <p:sp>
          <p:nvSpPr>
            <p:cNvPr id="14" name="Oval 27"/>
            <p:cNvSpPr>
              <a:spLocks noChangeArrowheads="1"/>
            </p:cNvSpPr>
            <p:nvPr/>
          </p:nvSpPr>
          <p:spPr bwMode="auto">
            <a:xfrm rot="1301069">
              <a:off x="4244" y="1788"/>
              <a:ext cx="990" cy="1224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b="1" dirty="0"/>
                <a:t>Can’t </a:t>
              </a:r>
              <a:r>
                <a:rPr lang="en-US" b="1" dirty="0" smtClean="0"/>
                <a:t>see </a:t>
              </a:r>
              <a:r>
                <a:rPr lang="en-US" b="1" dirty="0"/>
                <a:t>this!!</a:t>
              </a:r>
            </a:p>
          </p:txBody>
        </p:sp>
      </p:grpSp>
      <p:pic>
        <p:nvPicPr>
          <p:cNvPr id="15" name="Picture 14" descr="cumulus"/>
          <p:cNvPicPr>
            <a:picLocks noChangeAspect="1" noChangeArrowheads="1"/>
          </p:cNvPicPr>
          <p:nvPr/>
        </p:nvPicPr>
        <p:blipFill>
          <a:blip r:embed="rId5" cstate="print"/>
          <a:srcRect b="9818"/>
          <a:stretch>
            <a:fillRect/>
          </a:stretch>
        </p:blipFill>
        <p:spPr bwMode="auto">
          <a:xfrm rot="255504">
            <a:off x="4851400" y="2081213"/>
            <a:ext cx="1733550" cy="2362200"/>
          </a:xfrm>
          <a:prstGeom prst="rect">
            <a:avLst/>
          </a:prstGeom>
          <a:noFill/>
        </p:spPr>
      </p:pic>
      <p:sp>
        <p:nvSpPr>
          <p:cNvPr id="16" name="AutoShape 9"/>
          <p:cNvSpPr>
            <a:spLocks noChangeArrowheads="1"/>
          </p:cNvSpPr>
          <p:nvPr/>
        </p:nvSpPr>
        <p:spPr bwMode="auto">
          <a:xfrm>
            <a:off x="-685800" y="4314825"/>
            <a:ext cx="10668000" cy="3015897"/>
          </a:xfrm>
          <a:custGeom>
            <a:avLst/>
            <a:gdLst>
              <a:gd name="G0" fmla="+- 10049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049"/>
              <a:gd name="G18" fmla="*/ 10049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10049 10800 0"/>
              <a:gd name="G26" fmla="?: G9 G17 G25"/>
              <a:gd name="G27" fmla="?: G9 0 21600"/>
              <a:gd name="G28" fmla="cos 10800 11796480"/>
              <a:gd name="G29" fmla="sin 10800 11796480"/>
              <a:gd name="G30" fmla="sin 10049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375 w 21600"/>
              <a:gd name="T15" fmla="*/ 10800 h 21600"/>
              <a:gd name="T16" fmla="*/ 10800 w 21600"/>
              <a:gd name="T17" fmla="*/ 751 h 21600"/>
              <a:gd name="T18" fmla="*/ 21225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751" y="10800"/>
                </a:moveTo>
                <a:cubicBezTo>
                  <a:pt x="751" y="5250"/>
                  <a:pt x="5250" y="751"/>
                  <a:pt x="10800" y="751"/>
                </a:cubicBezTo>
                <a:cubicBezTo>
                  <a:pt x="16349" y="750"/>
                  <a:pt x="20848" y="5250"/>
                  <a:pt x="20849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7" name="Picture 10" descr="Radom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760000">
            <a:off x="1306014" y="4087793"/>
            <a:ext cx="238125" cy="581025"/>
          </a:xfrm>
          <a:prstGeom prst="rect">
            <a:avLst/>
          </a:prstGeom>
          <a:noFill/>
        </p:spPr>
      </p:pic>
      <p:sp>
        <p:nvSpPr>
          <p:cNvPr id="18" name="Line 13"/>
          <p:cNvSpPr>
            <a:spLocks noChangeShapeType="1"/>
          </p:cNvSpPr>
          <p:nvPr/>
        </p:nvSpPr>
        <p:spPr bwMode="auto">
          <a:xfrm flipV="1">
            <a:off x="1446691" y="2172449"/>
            <a:ext cx="7052524" cy="20202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Line 16"/>
          <p:cNvSpPr>
            <a:spLocks noChangeShapeType="1"/>
          </p:cNvSpPr>
          <p:nvPr/>
        </p:nvSpPr>
        <p:spPr bwMode="auto">
          <a:xfrm flipV="1">
            <a:off x="1425583" y="1808117"/>
            <a:ext cx="6907866" cy="234254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4213225" y="4773613"/>
            <a:ext cx="6873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Earth</a:t>
            </a: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478647" y="4212432"/>
            <a:ext cx="704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Radar</a:t>
            </a:r>
          </a:p>
        </p:txBody>
      </p:sp>
      <p:pic>
        <p:nvPicPr>
          <p:cNvPr id="22" name="Picture 24" descr="MCj03083110000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120000">
            <a:off x="2475936" y="3891256"/>
            <a:ext cx="719138" cy="557213"/>
          </a:xfrm>
          <a:prstGeom prst="rect">
            <a:avLst/>
          </a:prstGeom>
          <a:noFill/>
        </p:spPr>
      </p:pic>
      <p:pic>
        <p:nvPicPr>
          <p:cNvPr id="23" name="Picture 25" descr="MCj03083830000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443562">
            <a:off x="3219450" y="3901755"/>
            <a:ext cx="723900" cy="557213"/>
          </a:xfrm>
          <a:prstGeom prst="rect">
            <a:avLst/>
          </a:prstGeom>
          <a:noFill/>
        </p:spPr>
      </p:pic>
      <p:sp>
        <p:nvSpPr>
          <p:cNvPr id="24" name="Oval 26"/>
          <p:cNvSpPr>
            <a:spLocks noChangeArrowheads="1"/>
          </p:cNvSpPr>
          <p:nvPr/>
        </p:nvSpPr>
        <p:spPr bwMode="auto">
          <a:xfrm rot="230327">
            <a:off x="4927600" y="3170238"/>
            <a:ext cx="1571625" cy="10541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="1" dirty="0"/>
              <a:t>Can’t see this!!</a:t>
            </a:r>
          </a:p>
        </p:txBody>
      </p:sp>
    </p:spTree>
    <p:extLst>
      <p:ext uri="{BB962C8B-B14F-4D97-AF65-F5344CB8AC3E}">
        <p14:creationId xmlns:p14="http://schemas.microsoft.com/office/powerpoint/2010/main" val="3407936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 animBg="1"/>
      <p:bldP spid="2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5" name="Rectangle 19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000064">
              <a:alpha val="8313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0" y="5943600"/>
            <a:ext cx="9144000" cy="914400"/>
          </a:xfrm>
          <a:prstGeom prst="rect">
            <a:avLst/>
          </a:prstGeom>
          <a:solidFill>
            <a:srgbClr val="000064">
              <a:alpha val="8313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Storm Structure - Reflectivity</a:t>
            </a:r>
          </a:p>
        </p:txBody>
      </p:sp>
      <p:pic>
        <p:nvPicPr>
          <p:cNvPr id="32777" name="Picture 12" descr="600px-US-NationalWeatherService-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6019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8" name="Picture 16" descr="NOAA logo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6019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http://upload.wikimedia.org/wikipedia/commons/thumb/a/ae/Supercell-above.svg/1000px-Supercell-above.svg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" r="21875"/>
          <a:stretch/>
        </p:blipFill>
        <p:spPr bwMode="auto">
          <a:xfrm>
            <a:off x="1943100" y="1072115"/>
            <a:ext cx="5257800" cy="473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731178">
            <a:off x="2887157" y="1299652"/>
            <a:ext cx="3656255" cy="4114800"/>
          </a:xfrm>
          <a:prstGeom prst="rect">
            <a:avLst/>
          </a:prstGeom>
          <a:blipFill dpi="0" rotWithShape="1">
            <a:blip r:embed="rId6">
              <a:alphaModFix amt="7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681443"/>
            <a:ext cx="2743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38100" y="2133600"/>
            <a:ext cx="2362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C3300"/>
                </a:solidFill>
              </a:rPr>
              <a:t>Most likely area for damaging wind, large hail and tornadoes</a:t>
            </a:r>
            <a:endParaRPr lang="en-US" b="1" dirty="0">
              <a:solidFill>
                <a:srgbClr val="CC3300"/>
              </a:solidFill>
            </a:endParaRPr>
          </a:p>
        </p:txBody>
      </p:sp>
      <p:sp>
        <p:nvSpPr>
          <p:cNvPr id="15" name="Line 6"/>
          <p:cNvSpPr>
            <a:spLocks noChangeShapeType="1"/>
          </p:cNvSpPr>
          <p:nvPr/>
        </p:nvSpPr>
        <p:spPr bwMode="auto">
          <a:xfrm>
            <a:off x="2209800" y="2819399"/>
            <a:ext cx="1676400" cy="990601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980659"/>
            <a:ext cx="2743200" cy="1700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733800" y="3576935"/>
            <a:ext cx="304800" cy="461665"/>
          </a:xfrm>
          <a:prstGeom prst="rect">
            <a:avLst/>
          </a:prstGeom>
          <a:solidFill>
            <a:srgbClr val="FFFFFF">
              <a:alpha val="4196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81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5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5" name="Rectangle 19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000064">
              <a:alpha val="8313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0" y="5943600"/>
            <a:ext cx="9144000" cy="914400"/>
          </a:xfrm>
          <a:prstGeom prst="rect">
            <a:avLst/>
          </a:prstGeom>
          <a:solidFill>
            <a:srgbClr val="000064">
              <a:alpha val="8313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Storm Structure - Reflectivity</a:t>
            </a:r>
          </a:p>
        </p:txBody>
      </p:sp>
      <p:pic>
        <p:nvPicPr>
          <p:cNvPr id="32777" name="Picture 12" descr="600px-US-NationalWeatherService-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6019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8" name="Picture 16" descr="NOAA logo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6019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81000" y="1219200"/>
            <a:ext cx="4038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5122" name="Picture 2" descr="http://upload.wikimedia.org/wikipedia/commons/thumb/a/ae/Supercell-above.svg/1000px-Supercell-above.svg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" r="21875"/>
          <a:stretch/>
        </p:blipFill>
        <p:spPr bwMode="auto">
          <a:xfrm>
            <a:off x="1943100" y="1072115"/>
            <a:ext cx="5257800" cy="473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731178">
            <a:off x="2887157" y="1298448"/>
            <a:ext cx="3656255" cy="4114800"/>
          </a:xfrm>
          <a:prstGeom prst="rect">
            <a:avLst/>
          </a:prstGeom>
          <a:blipFill dpi="0" rotWithShape="1">
            <a:blip r:embed="rId6">
              <a:alphaModFix amt="7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980659"/>
            <a:ext cx="2743200" cy="1700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681443"/>
            <a:ext cx="2743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733800" y="3576935"/>
            <a:ext cx="304800" cy="461665"/>
          </a:xfrm>
          <a:prstGeom prst="rect">
            <a:avLst/>
          </a:prstGeom>
          <a:solidFill>
            <a:srgbClr val="FFFFFF">
              <a:alpha val="4196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0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5" name="Rectangle 19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000064">
              <a:alpha val="8313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0" y="5943600"/>
            <a:ext cx="9144000" cy="914400"/>
          </a:xfrm>
          <a:prstGeom prst="rect">
            <a:avLst/>
          </a:prstGeom>
          <a:solidFill>
            <a:srgbClr val="000064">
              <a:alpha val="8313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Storm Structure - Velocity</a:t>
            </a:r>
          </a:p>
        </p:txBody>
      </p:sp>
      <p:pic>
        <p:nvPicPr>
          <p:cNvPr id="32777" name="Picture 12" descr="600px-US-NationalWeatherService-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6019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8" name="Picture 16" descr="NOAA logo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6019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81000" y="1219200"/>
            <a:ext cx="4038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5122" name="Picture 2" descr="http://upload.wikimedia.org/wikipedia/commons/thumb/a/ae/Supercell-above.svg/1000px-Supercell-above.svg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" r="21875"/>
          <a:stretch/>
        </p:blipFill>
        <p:spPr bwMode="auto">
          <a:xfrm>
            <a:off x="1943100" y="1072115"/>
            <a:ext cx="5257800" cy="473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 rot="731178">
            <a:off x="2450505" y="1583388"/>
            <a:ext cx="3656255" cy="4114800"/>
          </a:xfrm>
          <a:prstGeom prst="rect">
            <a:avLst/>
          </a:prstGeom>
          <a:blipFill dpi="0" rotWithShape="1">
            <a:blip r:embed="rId6">
              <a:alphaModFix amt="8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733800" y="3576935"/>
            <a:ext cx="304800" cy="461665"/>
          </a:xfrm>
          <a:prstGeom prst="rect">
            <a:avLst/>
          </a:prstGeom>
          <a:solidFill>
            <a:srgbClr val="FFFFFF">
              <a:alpha val="4196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51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7383</TotalTime>
  <Words>365</Words>
  <Application>Microsoft Office PowerPoint</Application>
  <PresentationFormat>On-screen Show (4:3)</PresentationFormat>
  <Paragraphs>81</Paragraphs>
  <Slides>18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Default Design</vt:lpstr>
      <vt:lpstr>PowerPoint Presentation</vt:lpstr>
      <vt:lpstr>What is Radar?</vt:lpstr>
      <vt:lpstr>What is Reflectivity?</vt:lpstr>
      <vt:lpstr>What is Doppler Radar?</vt:lpstr>
      <vt:lpstr>What is Dual-Polarization Radar?</vt:lpstr>
      <vt:lpstr>Limitations of Radar</vt:lpstr>
      <vt:lpstr>Storm Structure - Reflectivity</vt:lpstr>
      <vt:lpstr>Storm Structure - Reflectivity</vt:lpstr>
      <vt:lpstr>Storm Structure - Velocity</vt:lpstr>
      <vt:lpstr>Storm Structure - Velocity</vt:lpstr>
      <vt:lpstr>Storm Structure – Dual-polarization </vt:lpstr>
      <vt:lpstr>Storm Structure – Dual-polarization </vt:lpstr>
      <vt:lpstr>You make the call!</vt:lpstr>
      <vt:lpstr>You make the call!</vt:lpstr>
      <vt:lpstr>You make the call!</vt:lpstr>
      <vt:lpstr>You make the call!</vt:lpstr>
      <vt:lpstr>Discussion</vt:lpstr>
      <vt:lpstr>Questions?</vt:lpstr>
    </vt:vector>
  </TitlesOfParts>
  <Company>NOAA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laura.griffith</dc:creator>
  <cp:lastModifiedBy>Steven Nelson</cp:lastModifiedBy>
  <cp:revision>83</cp:revision>
  <dcterms:created xsi:type="dcterms:W3CDTF">2009-03-27T10:23:33Z</dcterms:created>
  <dcterms:modified xsi:type="dcterms:W3CDTF">2017-12-04T21:45:57Z</dcterms:modified>
</cp:coreProperties>
</file>