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10287000" cx="18288000"/>
  <p:notesSz cx="6858000" cy="9144000"/>
  <p:embeddedFontLst>
    <p:embeddedFont>
      <p:font typeface="Helvetica Neue"/>
      <p:regular r:id="rId16"/>
      <p:bold r:id="rId17"/>
      <p:italic r:id="rId18"/>
      <p:boldItalic r:id="rId19"/>
    </p:embeddedFont>
    <p:embeddedFont>
      <p:font typeface="Helvetica Neue Light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  <p:guide pos="57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Light-regular.fntdata"/><Relationship Id="rId11" Type="http://schemas.openxmlformats.org/officeDocument/2006/relationships/slide" Target="slides/slide6.xml"/><Relationship Id="rId22" Type="http://schemas.openxmlformats.org/officeDocument/2006/relationships/font" Target="fonts/HelveticaNeueLight-italic.fntdata"/><Relationship Id="rId10" Type="http://schemas.openxmlformats.org/officeDocument/2006/relationships/slide" Target="slides/slide5.xml"/><Relationship Id="rId21" Type="http://schemas.openxmlformats.org/officeDocument/2006/relationships/font" Target="fonts/HelveticaNeueLight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HelveticaNeueLigh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HelveticaNeue-bold.fntdata"/><Relationship Id="rId16" Type="http://schemas.openxmlformats.org/officeDocument/2006/relationships/font" Target="fonts/HelveticaNeue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HelveticaNeue-boldItalic.fntdata"/><Relationship Id="rId6" Type="http://schemas.openxmlformats.org/officeDocument/2006/relationships/slide" Target="slides/slide1.xml"/><Relationship Id="rId18" Type="http://schemas.openxmlformats.org/officeDocument/2006/relationships/font" Target="fonts/HelveticaNeue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SLIDES_API204003324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SLIDES_API204003324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SLIDES_API116600716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SLIDES_API116600716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SLIDES_API14020694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SLIDES_API14020694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SLIDES_API12094002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SLIDES_API12094002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4c2e8f423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14c2e8f423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14c2e8f423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14c2e8f423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SLIDES_API148899464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SLIDES_API148899464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1711c7a64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1711c7a64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14c2e8f423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14c2e8f423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SLIDES_API164536450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SLIDES_API164536450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">
  <p:cSld name="TITLE_2">
    <p:bg>
      <p:bgPr>
        <a:solidFill>
          <a:srgbClr val="FFFFFF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0" y="0"/>
            <a:ext cx="18288000" cy="9144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2"/>
          <p:cNvSpPr txBox="1"/>
          <p:nvPr/>
        </p:nvSpPr>
        <p:spPr>
          <a:xfrm>
            <a:off x="13410594" y="9379438"/>
            <a:ext cx="4762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A459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A459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9;p2"/>
          <p:cNvSpPr/>
          <p:nvPr/>
        </p:nvSpPr>
        <p:spPr>
          <a:xfrm>
            <a:off x="0" y="914400"/>
            <a:ext cx="18288000" cy="4572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9464040"/>
            <a:ext cx="18288000" cy="822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 txBox="1"/>
          <p:nvPr/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874950" l="0" r="0" t="-874950"/>
          <a:stretch/>
        </p:blipFill>
        <p:spPr>
          <a:xfrm>
            <a:off x="26800" y="4628000"/>
            <a:ext cx="2330649" cy="4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980" y="9515210"/>
            <a:ext cx="343814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:mm a" id="14" name="Google Shape;14;p2" title="time"/>
          <p:cNvSpPr txBox="1"/>
          <p:nvPr/>
        </p:nvSpPr>
        <p:spPr>
          <a:xfrm>
            <a:off x="12711101" y="45187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11:40 AM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MMMM d, yyyy" id="15" name="Google Shape;15;p2" title="time"/>
          <p:cNvSpPr txBox="1"/>
          <p:nvPr/>
        </p:nvSpPr>
        <p:spPr>
          <a:xfrm>
            <a:off x="12711101" y="2129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21, 2024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00" y="-3135"/>
            <a:ext cx="1361424" cy="13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 title="officeName"/>
          <p:cNvSpPr txBox="1"/>
          <p:nvPr/>
        </p:nvSpPr>
        <p:spPr>
          <a:xfrm>
            <a:off x="12125450" y="9858290"/>
            <a:ext cx="605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A459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Peachtree City, GA</a:t>
            </a:r>
            <a:endParaRPr b="1" sz="2500">
              <a:solidFill>
                <a:srgbClr val="0A459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13410594" y="9491472"/>
            <a:ext cx="476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A459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A459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_1">
    <p:bg>
      <p:bgPr>
        <a:solidFill>
          <a:srgbClr val="FFFFFF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0" y="0"/>
            <a:ext cx="18288000" cy="9144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 txBox="1"/>
          <p:nvPr/>
        </p:nvSpPr>
        <p:spPr>
          <a:xfrm>
            <a:off x="13410594" y="9379438"/>
            <a:ext cx="4762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0" y="914400"/>
            <a:ext cx="18288000" cy="4572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0" y="9464040"/>
            <a:ext cx="18288000" cy="822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/>
          <p:nvPr/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b="874950" l="0" r="0" t="-874950"/>
          <a:stretch/>
        </p:blipFill>
        <p:spPr>
          <a:xfrm>
            <a:off x="26800" y="4628000"/>
            <a:ext cx="2330649" cy="4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980" y="9515210"/>
            <a:ext cx="343814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:mm a" id="27" name="Google Shape;27;p3" title="time"/>
          <p:cNvSpPr txBox="1"/>
          <p:nvPr/>
        </p:nvSpPr>
        <p:spPr>
          <a:xfrm>
            <a:off x="12711101" y="45187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11:40 AM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MMMM d, yyyy" id="28" name="Google Shape;28;p3" title="time"/>
          <p:cNvSpPr txBox="1"/>
          <p:nvPr/>
        </p:nvSpPr>
        <p:spPr>
          <a:xfrm>
            <a:off x="12711101" y="2129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21, 2024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" name="Google Shape;2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00" y="-3135"/>
            <a:ext cx="1361424" cy="13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 title="officeName"/>
          <p:cNvSpPr txBox="1"/>
          <p:nvPr/>
        </p:nvSpPr>
        <p:spPr>
          <a:xfrm>
            <a:off x="12125450" y="9858290"/>
            <a:ext cx="605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Peachtree City, GA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1;p3"/>
          <p:cNvSpPr txBox="1"/>
          <p:nvPr/>
        </p:nvSpPr>
        <p:spPr>
          <a:xfrm>
            <a:off x="13410594" y="9491472"/>
            <a:ext cx="476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utlook Slide">
  <p:cSld name="TITLE_2_1_1">
    <p:bg>
      <p:bgPr>
        <a:solidFill>
          <a:srgbClr val="FFFFFF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0" y="0"/>
            <a:ext cx="18288000" cy="9144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4"/>
          <p:cNvSpPr txBox="1"/>
          <p:nvPr/>
        </p:nvSpPr>
        <p:spPr>
          <a:xfrm>
            <a:off x="13410594" y="9379438"/>
            <a:ext cx="4762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0" y="914400"/>
            <a:ext cx="18288000" cy="4572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0" y="9464040"/>
            <a:ext cx="18288000" cy="822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 txBox="1"/>
          <p:nvPr/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2">
            <a:alphaModFix/>
          </a:blip>
          <a:srcRect b="874950" l="0" r="0" t="-874950"/>
          <a:stretch/>
        </p:blipFill>
        <p:spPr>
          <a:xfrm>
            <a:off x="26800" y="4628000"/>
            <a:ext cx="2330649" cy="4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980" y="9515210"/>
            <a:ext cx="343814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:mm a" id="40" name="Google Shape;40;p4" title="time"/>
          <p:cNvSpPr txBox="1"/>
          <p:nvPr/>
        </p:nvSpPr>
        <p:spPr>
          <a:xfrm>
            <a:off x="12711101" y="45187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11:40 AM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MMMM d, yyyy" id="41" name="Google Shape;41;p4" title="time"/>
          <p:cNvSpPr txBox="1"/>
          <p:nvPr/>
        </p:nvSpPr>
        <p:spPr>
          <a:xfrm>
            <a:off x="12711101" y="2129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21, 2024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" name="Google Shape;4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00" y="-3135"/>
            <a:ext cx="1361424" cy="13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 title="officeName"/>
          <p:cNvSpPr txBox="1"/>
          <p:nvPr/>
        </p:nvSpPr>
        <p:spPr>
          <a:xfrm>
            <a:off x="12125450" y="9858290"/>
            <a:ext cx="605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Peachtree City, GA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" name="Google Shape;44;p4"/>
          <p:cNvSpPr txBox="1"/>
          <p:nvPr/>
        </p:nvSpPr>
        <p:spPr>
          <a:xfrm>
            <a:off x="13410594" y="9491472"/>
            <a:ext cx="476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Slide">
  <p:cSld name="TITLE_2_1_1_1">
    <p:bg>
      <p:bgPr>
        <a:solidFill>
          <a:srgbClr val="FFFFFF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>
            <a:off x="0" y="0"/>
            <a:ext cx="18288000" cy="9144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5"/>
          <p:cNvSpPr txBox="1"/>
          <p:nvPr/>
        </p:nvSpPr>
        <p:spPr>
          <a:xfrm>
            <a:off x="13410594" y="9379438"/>
            <a:ext cx="4762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0" y="914400"/>
            <a:ext cx="18288000" cy="4572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5"/>
          <p:cNvSpPr/>
          <p:nvPr/>
        </p:nvSpPr>
        <p:spPr>
          <a:xfrm>
            <a:off x="0" y="9464040"/>
            <a:ext cx="18288000" cy="822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5"/>
          <p:cNvSpPr txBox="1"/>
          <p:nvPr/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51;p5"/>
          <p:cNvPicPr preferRelativeResize="0"/>
          <p:nvPr/>
        </p:nvPicPr>
        <p:blipFill rotWithShape="1">
          <a:blip r:embed="rId2">
            <a:alphaModFix/>
          </a:blip>
          <a:srcRect b="874950" l="0" r="0" t="-874950"/>
          <a:stretch/>
        </p:blipFill>
        <p:spPr>
          <a:xfrm>
            <a:off x="26800" y="4628000"/>
            <a:ext cx="2330649" cy="4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980" y="9515210"/>
            <a:ext cx="343814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:mm a" id="53" name="Google Shape;53;p5" title="time"/>
          <p:cNvSpPr txBox="1"/>
          <p:nvPr/>
        </p:nvSpPr>
        <p:spPr>
          <a:xfrm>
            <a:off x="12711101" y="45187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11:40 AM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MMMM d, yyyy" id="54" name="Google Shape;54;p5" title="time"/>
          <p:cNvSpPr txBox="1"/>
          <p:nvPr/>
        </p:nvSpPr>
        <p:spPr>
          <a:xfrm>
            <a:off x="12711101" y="2129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21, 2024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5" name="Google Shape;5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00" y="-3135"/>
            <a:ext cx="1361424" cy="13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5" title="officeName"/>
          <p:cNvSpPr txBox="1"/>
          <p:nvPr/>
        </p:nvSpPr>
        <p:spPr>
          <a:xfrm>
            <a:off x="12125450" y="9858290"/>
            <a:ext cx="605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Peachtree City, GA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Google Shape;57;p5"/>
          <p:cNvSpPr txBox="1"/>
          <p:nvPr/>
        </p:nvSpPr>
        <p:spPr>
          <a:xfrm>
            <a:off x="13410594" y="9491472"/>
            <a:ext cx="476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58;p5" title="officePhone"/>
          <p:cNvSpPr txBox="1"/>
          <p:nvPr/>
        </p:nvSpPr>
        <p:spPr>
          <a:xfrm>
            <a:off x="11639900" y="4741756"/>
            <a:ext cx="59430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(770) 486-1133</a:t>
            </a:r>
            <a:endParaRPr sz="24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59;p5" title="officeEmail"/>
          <p:cNvSpPr txBox="1"/>
          <p:nvPr/>
        </p:nvSpPr>
        <p:spPr>
          <a:xfrm>
            <a:off x="11639900" y="5920344"/>
            <a:ext cx="59430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sr-ffc.webmaster@noaa.gov</a:t>
            </a:r>
            <a:endParaRPr sz="24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5" title="officeFacebookHandle"/>
          <p:cNvSpPr txBox="1"/>
          <p:nvPr/>
        </p:nvSpPr>
        <p:spPr>
          <a:xfrm>
            <a:off x="11918975" y="7173350"/>
            <a:ext cx="58035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NWSAtlanta</a:t>
            </a:r>
            <a:endParaRPr sz="24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5" title="officeFacebookHandle"/>
          <p:cNvSpPr txBox="1"/>
          <p:nvPr/>
        </p:nvSpPr>
        <p:spPr>
          <a:xfrm>
            <a:off x="11918975" y="8426344"/>
            <a:ext cx="56640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NWSAtlanta</a:t>
            </a:r>
            <a:endParaRPr sz="24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5" title="officeHomepageUrl"/>
          <p:cNvSpPr txBox="1"/>
          <p:nvPr/>
        </p:nvSpPr>
        <p:spPr>
          <a:xfrm>
            <a:off x="11639900" y="3487144"/>
            <a:ext cx="59430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weather.gov/atlanta</a:t>
            </a:r>
            <a:endParaRPr sz="24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1">
    <p:bg>
      <p:bgPr>
        <a:solidFill>
          <a:srgbClr val="FFFFFF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_1">
    <p:bg>
      <p:bgPr>
        <a:solidFill>
          <a:srgbClr val="FFFFFF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_1_1">
    <p:bg>
      <p:bgPr>
        <a:solidFill>
          <a:srgbClr val="FFFFF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37.png"/><Relationship Id="rId13" Type="http://schemas.openxmlformats.org/officeDocument/2006/relationships/image" Target="../media/image32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5" Type="http://schemas.openxmlformats.org/officeDocument/2006/relationships/image" Target="../media/image35.png"/><Relationship Id="rId6" Type="http://schemas.openxmlformats.org/officeDocument/2006/relationships/image" Target="../media/image26.png"/><Relationship Id="rId7" Type="http://schemas.openxmlformats.org/officeDocument/2006/relationships/image" Target="../media/image31.png"/><Relationship Id="rId8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7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8.gif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36.png"/><Relationship Id="rId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9"/>
          <p:cNvPicPr preferRelativeResize="0"/>
          <p:nvPr/>
        </p:nvPicPr>
        <p:blipFill rotWithShape="1">
          <a:blip r:embed="rId3">
            <a:alphaModFix/>
          </a:blip>
          <a:srcRect b="31931" l="0" r="0" t="0"/>
          <a:stretch/>
        </p:blipFill>
        <p:spPr>
          <a:xfrm>
            <a:off x="0" y="1377125"/>
            <a:ext cx="18287999" cy="8038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1" name="Google Shape;7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19400" y="1377125"/>
            <a:ext cx="3568600" cy="3918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2" name="Google Shape;72;p9"/>
          <p:cNvSpPr txBox="1"/>
          <p:nvPr/>
        </p:nvSpPr>
        <p:spPr>
          <a:xfrm>
            <a:off x="395475" y="1567075"/>
            <a:ext cx="9377700" cy="215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Weekly Weather Briefing</a:t>
            </a:r>
            <a:endParaRPr b="1" sz="6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Atlanta/Peachtree City</a:t>
            </a:r>
            <a:endParaRPr sz="3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D9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the week starting November 21st, 2024</a:t>
            </a:r>
            <a:endParaRPr sz="3200">
              <a:solidFill>
                <a:srgbClr val="FFD9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" name="Google Shape;73;p9" title="header"/>
          <p:cNvSpPr txBox="1"/>
          <p:nvPr/>
        </p:nvSpPr>
        <p:spPr>
          <a:xfrm>
            <a:off x="1923850" y="-5600"/>
            <a:ext cx="161385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325" lIns="114325" spcFirstLastPara="1" rIns="114325" wrap="square" tIns="114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5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" name="Google Shape;74;p9" title="subHeader"/>
          <p:cNvSpPr txBox="1"/>
          <p:nvPr/>
        </p:nvSpPr>
        <p:spPr>
          <a:xfrm>
            <a:off x="2000050" y="869950"/>
            <a:ext cx="15958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2E6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Disclaimer: The information contained in this briefing is time sensitive which should be taken into consideration while viewing.</a:t>
            </a:r>
            <a:endParaRPr sz="1800">
              <a:solidFill>
                <a:srgbClr val="072E6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/>
          <p:nvPr/>
        </p:nvSpPr>
        <p:spPr>
          <a:xfrm>
            <a:off x="0" y="0"/>
            <a:ext cx="18288000" cy="9144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8"/>
          <p:cNvSpPr txBox="1"/>
          <p:nvPr/>
        </p:nvSpPr>
        <p:spPr>
          <a:xfrm>
            <a:off x="13410594" y="9379438"/>
            <a:ext cx="4762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p18"/>
          <p:cNvSpPr/>
          <p:nvPr/>
        </p:nvSpPr>
        <p:spPr>
          <a:xfrm>
            <a:off x="0" y="914400"/>
            <a:ext cx="18288000" cy="4572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8"/>
          <p:cNvSpPr/>
          <p:nvPr/>
        </p:nvSpPr>
        <p:spPr>
          <a:xfrm>
            <a:off x="0" y="9464040"/>
            <a:ext cx="18288000" cy="822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8"/>
          <p:cNvSpPr txBox="1"/>
          <p:nvPr/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8"/>
          <p:cNvPicPr preferRelativeResize="0"/>
          <p:nvPr/>
        </p:nvPicPr>
        <p:blipFill rotWithShape="1">
          <a:blip r:embed="rId3">
            <a:alphaModFix/>
          </a:blip>
          <a:srcRect b="874950" l="0" r="0" t="-874950"/>
          <a:stretch/>
        </p:blipFill>
        <p:spPr>
          <a:xfrm>
            <a:off x="26800" y="4628000"/>
            <a:ext cx="2330649" cy="4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0" y="9515210"/>
            <a:ext cx="343814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:mm a" id="283" name="Google Shape;283;p18" title="time"/>
          <p:cNvSpPr txBox="1"/>
          <p:nvPr/>
        </p:nvSpPr>
        <p:spPr>
          <a:xfrm>
            <a:off x="12711101" y="45187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11:40 AM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MMMM d, yyyy" id="284" name="Google Shape;284;p18" title="time"/>
          <p:cNvSpPr txBox="1"/>
          <p:nvPr/>
        </p:nvSpPr>
        <p:spPr>
          <a:xfrm>
            <a:off x="12711101" y="2129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21, 2024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5" name="Google Shape;28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00" y="-3135"/>
            <a:ext cx="1361424" cy="13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8" title="officeName"/>
          <p:cNvSpPr txBox="1"/>
          <p:nvPr/>
        </p:nvSpPr>
        <p:spPr>
          <a:xfrm>
            <a:off x="12125450" y="9858290"/>
            <a:ext cx="605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Peachtree City, GA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7" name="Google Shape;287;p18"/>
          <p:cNvSpPr txBox="1"/>
          <p:nvPr/>
        </p:nvSpPr>
        <p:spPr>
          <a:xfrm>
            <a:off x="13410594" y="9491472"/>
            <a:ext cx="476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8" name="Google Shape;288;p18" title="header"/>
          <p:cNvSpPr txBox="1"/>
          <p:nvPr/>
        </p:nvSpPr>
        <p:spPr>
          <a:xfrm>
            <a:off x="1984375" y="-95250"/>
            <a:ext cx="142875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325" lIns="114325" spcFirstLastPara="1" rIns="114325" wrap="square" tIns="114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 Information</a:t>
            </a:r>
            <a:endParaRPr sz="5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p18" title="subHeader"/>
          <p:cNvSpPr txBox="1"/>
          <p:nvPr/>
        </p:nvSpPr>
        <p:spPr>
          <a:xfrm>
            <a:off x="1984375" y="793750"/>
            <a:ext cx="14287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0" name="Google Shape;29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4225" y="2088075"/>
            <a:ext cx="6453750" cy="64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8"/>
          <p:cNvSpPr/>
          <p:nvPr/>
        </p:nvSpPr>
        <p:spPr>
          <a:xfrm>
            <a:off x="2390200" y="1689975"/>
            <a:ext cx="2867100" cy="1184400"/>
          </a:xfrm>
          <a:prstGeom prst="wedgeRectCallout">
            <a:avLst>
              <a:gd fmla="val 91885" name="adj1"/>
              <a:gd fmla="val 43543" name="adj2"/>
            </a:avLst>
          </a:prstGeom>
          <a:solidFill>
            <a:srgbClr val="039D0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8"/>
          <p:cNvSpPr/>
          <p:nvPr/>
        </p:nvSpPr>
        <p:spPr>
          <a:xfrm>
            <a:off x="1445425" y="8232175"/>
            <a:ext cx="4202100" cy="990000"/>
          </a:xfrm>
          <a:prstGeom prst="wedgeRoundRectCallout">
            <a:avLst>
              <a:gd fmla="val 70694" name="adj1"/>
              <a:gd fmla="val -59864" name="adj2"/>
              <a:gd fmla="val 0" name="adj3"/>
            </a:avLst>
          </a:prstGeom>
          <a:solidFill>
            <a:srgbClr val="20124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8"/>
          <p:cNvSpPr/>
          <p:nvPr/>
        </p:nvSpPr>
        <p:spPr>
          <a:xfrm>
            <a:off x="529275" y="4553825"/>
            <a:ext cx="4202100" cy="1744200"/>
          </a:xfrm>
          <a:prstGeom prst="wedgeEllipseCallout">
            <a:avLst>
              <a:gd fmla="val 63371" name="adj1"/>
              <a:gd fmla="val -1241" name="adj2"/>
            </a:avLst>
          </a:prstGeom>
          <a:solidFill>
            <a:srgbClr val="98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8"/>
          <p:cNvSpPr/>
          <p:nvPr/>
        </p:nvSpPr>
        <p:spPr>
          <a:xfrm>
            <a:off x="287425" y="6504275"/>
            <a:ext cx="3681000" cy="1577700"/>
          </a:xfrm>
          <a:prstGeom prst="cloudCallout">
            <a:avLst>
              <a:gd fmla="val 93308" name="adj1"/>
              <a:gd fmla="val -36869" name="adj2"/>
            </a:avLst>
          </a:prstGeom>
          <a:solidFill>
            <a:srgbClr val="0000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8"/>
          <p:cNvSpPr/>
          <p:nvPr/>
        </p:nvSpPr>
        <p:spPr>
          <a:xfrm>
            <a:off x="529275" y="3066925"/>
            <a:ext cx="4202100" cy="1184400"/>
          </a:xfrm>
          <a:prstGeom prst="wedgeRoundRectCallout">
            <a:avLst>
              <a:gd fmla="val 67763" name="adj1"/>
              <a:gd fmla="val 37129" name="adj2"/>
              <a:gd fmla="val 0" name="adj3"/>
            </a:avLst>
          </a:prstGeom>
          <a:solidFill>
            <a:srgbClr val="BF9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8"/>
          <p:cNvSpPr/>
          <p:nvPr/>
        </p:nvSpPr>
        <p:spPr>
          <a:xfrm>
            <a:off x="11873225" y="1598550"/>
            <a:ext cx="3257400" cy="1577700"/>
          </a:xfrm>
          <a:prstGeom prst="wedgeEllipseCallout">
            <a:avLst>
              <a:gd fmla="val -59366" name="adj1"/>
              <a:gd fmla="val 54714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8"/>
          <p:cNvSpPr/>
          <p:nvPr/>
        </p:nvSpPr>
        <p:spPr>
          <a:xfrm>
            <a:off x="13806525" y="2877400"/>
            <a:ext cx="3818100" cy="2163900"/>
          </a:xfrm>
          <a:prstGeom prst="cloudCallout">
            <a:avLst>
              <a:gd fmla="val -91297" name="adj1"/>
              <a:gd fmla="val 32319" name="adj2"/>
            </a:avLst>
          </a:prstGeom>
          <a:solidFill>
            <a:srgbClr val="9900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8"/>
          <p:cNvSpPr/>
          <p:nvPr/>
        </p:nvSpPr>
        <p:spPr>
          <a:xfrm>
            <a:off x="13241550" y="7322700"/>
            <a:ext cx="3573600" cy="1797300"/>
          </a:xfrm>
          <a:prstGeom prst="wedgeRectCallout">
            <a:avLst>
              <a:gd fmla="val -93979" name="adj1"/>
              <a:gd fmla="val -48142" name="adj2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8"/>
          <p:cNvSpPr/>
          <p:nvPr/>
        </p:nvSpPr>
        <p:spPr>
          <a:xfrm>
            <a:off x="14228125" y="5168350"/>
            <a:ext cx="3476100" cy="1797300"/>
          </a:xfrm>
          <a:prstGeom prst="wedgeRoundRectCallout">
            <a:avLst>
              <a:gd fmla="val -107489" name="adj1"/>
              <a:gd fmla="val 3764" name="adj2"/>
              <a:gd fmla="val 0" name="adj3"/>
            </a:avLst>
          </a:prstGeom>
          <a:solidFill>
            <a:srgbClr val="3B579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18"/>
          <p:cNvPicPr preferRelativeResize="0"/>
          <p:nvPr/>
        </p:nvPicPr>
        <p:blipFill rotWithShape="1">
          <a:blip r:embed="rId6">
            <a:alphaModFix/>
          </a:blip>
          <a:srcRect b="15387" l="5242" r="58378" t="15394"/>
          <a:stretch/>
        </p:blipFill>
        <p:spPr>
          <a:xfrm>
            <a:off x="12303275" y="2070000"/>
            <a:ext cx="667275" cy="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8"/>
          <p:cNvSpPr txBox="1"/>
          <p:nvPr/>
        </p:nvSpPr>
        <p:spPr>
          <a:xfrm>
            <a:off x="13071225" y="1927575"/>
            <a:ext cx="18489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</a:rPr>
              <a:t>X</a:t>
            </a:r>
            <a:endParaRPr b="1" sz="2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FFFFFF"/>
                </a:solidFill>
              </a:rPr>
              <a:t>@NWSAtlanta</a:t>
            </a:r>
            <a:endParaRPr i="1" sz="1700">
              <a:solidFill>
                <a:srgbClr val="FFFFFF"/>
              </a:solidFill>
            </a:endParaRPr>
          </a:p>
        </p:txBody>
      </p:sp>
      <p:pic>
        <p:nvPicPr>
          <p:cNvPr id="302" name="Google Shape;302;p18"/>
          <p:cNvPicPr preferRelativeResize="0"/>
          <p:nvPr/>
        </p:nvPicPr>
        <p:blipFill rotWithShape="1">
          <a:blip r:embed="rId7">
            <a:alphaModFix/>
          </a:blip>
          <a:srcRect b="0" l="22916" r="0" t="0"/>
          <a:stretch/>
        </p:blipFill>
        <p:spPr>
          <a:xfrm>
            <a:off x="14528350" y="5396125"/>
            <a:ext cx="912924" cy="118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8"/>
          <p:cNvSpPr txBox="1"/>
          <p:nvPr/>
        </p:nvSpPr>
        <p:spPr>
          <a:xfrm>
            <a:off x="15441275" y="5618400"/>
            <a:ext cx="18489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</a:rPr>
              <a:t>Facebook</a:t>
            </a:r>
            <a:endParaRPr b="1" sz="2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FFFFFF"/>
                </a:solidFill>
              </a:rPr>
              <a:t>NWSAtlanta</a:t>
            </a:r>
            <a:endParaRPr i="1" sz="1700">
              <a:solidFill>
                <a:srgbClr val="FFFFFF"/>
              </a:solidFill>
            </a:endParaRPr>
          </a:p>
        </p:txBody>
      </p:sp>
      <p:pic>
        <p:nvPicPr>
          <p:cNvPr id="304" name="Google Shape;304;p18"/>
          <p:cNvPicPr preferRelativeResize="0"/>
          <p:nvPr/>
        </p:nvPicPr>
        <p:blipFill rotWithShape="1">
          <a:blip r:embed="rId8">
            <a:alphaModFix/>
          </a:blip>
          <a:srcRect b="0" l="29985" r="27470" t="0"/>
          <a:stretch/>
        </p:blipFill>
        <p:spPr>
          <a:xfrm>
            <a:off x="13476613" y="7609810"/>
            <a:ext cx="803426" cy="130709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 txBox="1"/>
          <p:nvPr/>
        </p:nvSpPr>
        <p:spPr>
          <a:xfrm>
            <a:off x="14273925" y="7775250"/>
            <a:ext cx="25413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</a:rPr>
              <a:t>YouTube</a:t>
            </a:r>
            <a:endParaRPr b="1" sz="2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FFFFFF"/>
                </a:solidFill>
              </a:rPr>
              <a:t>@NWSPeachtreeCity</a:t>
            </a:r>
            <a:endParaRPr i="1" sz="1700">
              <a:solidFill>
                <a:srgbClr val="FFFFFF"/>
              </a:solidFill>
            </a:endParaRPr>
          </a:p>
        </p:txBody>
      </p:sp>
      <p:sp>
        <p:nvSpPr>
          <p:cNvPr id="306" name="Google Shape;306;p18"/>
          <p:cNvSpPr txBox="1"/>
          <p:nvPr/>
        </p:nvSpPr>
        <p:spPr>
          <a:xfrm>
            <a:off x="15268938" y="3390350"/>
            <a:ext cx="18489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</a:rPr>
              <a:t>Instagram</a:t>
            </a:r>
            <a:endParaRPr b="1" sz="2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FFFFFF"/>
                </a:solidFill>
              </a:rPr>
              <a:t>nwsatlanta</a:t>
            </a:r>
            <a:endParaRPr i="1" sz="1700">
              <a:solidFill>
                <a:srgbClr val="FFFFFF"/>
              </a:solidFill>
            </a:endParaRPr>
          </a:p>
        </p:txBody>
      </p:sp>
      <p:pic>
        <p:nvPicPr>
          <p:cNvPr id="307" name="Google Shape;307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74675" y="1922236"/>
            <a:ext cx="803425" cy="8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8"/>
          <p:cNvSpPr txBox="1"/>
          <p:nvPr/>
        </p:nvSpPr>
        <p:spPr>
          <a:xfrm>
            <a:off x="3354300" y="1872225"/>
            <a:ext cx="18489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</a:rPr>
              <a:t>By Phone</a:t>
            </a:r>
            <a:endParaRPr b="1" sz="2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FFFFFF"/>
                </a:solidFill>
              </a:rPr>
              <a:t>770-486-1133</a:t>
            </a:r>
            <a:endParaRPr i="1" sz="1700">
              <a:solidFill>
                <a:srgbClr val="FFFFFF"/>
              </a:solidFill>
            </a:endParaRPr>
          </a:p>
        </p:txBody>
      </p:sp>
      <p:pic>
        <p:nvPicPr>
          <p:cNvPr id="309" name="Google Shape;309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580913" y="3516150"/>
            <a:ext cx="667276" cy="66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4025" y="3316775"/>
            <a:ext cx="912925" cy="68469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8"/>
          <p:cNvSpPr txBox="1"/>
          <p:nvPr/>
        </p:nvSpPr>
        <p:spPr>
          <a:xfrm>
            <a:off x="1683150" y="3213025"/>
            <a:ext cx="31245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</a:rPr>
              <a:t>Via Email</a:t>
            </a:r>
            <a:endParaRPr b="1" sz="2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FFFFFF"/>
                </a:solidFill>
              </a:rPr>
              <a:t>sr-ffc.webmaster@noaa.gov</a:t>
            </a:r>
            <a:endParaRPr i="1" sz="1700">
              <a:solidFill>
                <a:srgbClr val="FFFFFF"/>
              </a:solidFill>
            </a:endParaRPr>
          </a:p>
        </p:txBody>
      </p:sp>
      <p:pic>
        <p:nvPicPr>
          <p:cNvPr id="312" name="Google Shape;312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27300" y="4883238"/>
            <a:ext cx="912925" cy="91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8"/>
          <p:cNvSpPr txBox="1"/>
          <p:nvPr/>
        </p:nvSpPr>
        <p:spPr>
          <a:xfrm>
            <a:off x="1916425" y="4893600"/>
            <a:ext cx="25413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</a:rPr>
              <a:t>Online</a:t>
            </a:r>
            <a:endParaRPr b="1" sz="2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FFFFFF"/>
                </a:solidFill>
              </a:rPr>
              <a:t>weather.gov/atlanta</a:t>
            </a:r>
            <a:endParaRPr i="1"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FFFFFF"/>
                </a:solidFill>
              </a:rPr>
              <a:t>weather.gov/ffc/briefings</a:t>
            </a:r>
            <a:endParaRPr b="1" i="1" sz="1700">
              <a:solidFill>
                <a:srgbClr val="FFFFFF"/>
              </a:solidFill>
            </a:endParaRPr>
          </a:p>
        </p:txBody>
      </p:sp>
      <p:sp>
        <p:nvSpPr>
          <p:cNvPr id="314" name="Google Shape;314;p18"/>
          <p:cNvSpPr txBox="1"/>
          <p:nvPr/>
        </p:nvSpPr>
        <p:spPr>
          <a:xfrm>
            <a:off x="1466550" y="6819000"/>
            <a:ext cx="26544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</a:rPr>
              <a:t>NWS Chat</a:t>
            </a:r>
            <a:endParaRPr b="1" sz="2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FFFFFF"/>
                </a:solidFill>
              </a:rPr>
              <a:t>EMs, Media, and approved partners</a:t>
            </a:r>
            <a:endParaRPr i="1" sz="1700">
              <a:solidFill>
                <a:srgbClr val="FFFFFF"/>
              </a:solidFill>
            </a:endParaRPr>
          </a:p>
        </p:txBody>
      </p:sp>
      <p:sp>
        <p:nvSpPr>
          <p:cNvPr id="315" name="Google Shape;315;p18"/>
          <p:cNvSpPr txBox="1"/>
          <p:nvPr/>
        </p:nvSpPr>
        <p:spPr>
          <a:xfrm>
            <a:off x="2704200" y="8288225"/>
            <a:ext cx="28671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</a:rPr>
              <a:t>Decision Support</a:t>
            </a:r>
            <a:endParaRPr b="1" sz="2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FFFFFF"/>
                </a:solidFill>
              </a:rPr>
              <a:t>weather.gov/ffc/dss</a:t>
            </a:r>
            <a:endParaRPr i="1" sz="1700">
              <a:solidFill>
                <a:srgbClr val="FFFFFF"/>
              </a:solidFill>
            </a:endParaRPr>
          </a:p>
        </p:txBody>
      </p:sp>
      <p:pic>
        <p:nvPicPr>
          <p:cNvPr id="316" name="Google Shape;316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0650" y="6999838"/>
            <a:ext cx="667275" cy="586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87825" y="8369150"/>
            <a:ext cx="912925" cy="730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/>
          <p:nvPr/>
        </p:nvSpPr>
        <p:spPr>
          <a:xfrm>
            <a:off x="0" y="0"/>
            <a:ext cx="18288000" cy="9144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0"/>
          <p:cNvSpPr txBox="1"/>
          <p:nvPr/>
        </p:nvSpPr>
        <p:spPr>
          <a:xfrm>
            <a:off x="13410594" y="9379438"/>
            <a:ext cx="4762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0" y="914400"/>
            <a:ext cx="18288000" cy="4572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0" y="9464040"/>
            <a:ext cx="18288000" cy="822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0"/>
          <p:cNvSpPr txBox="1"/>
          <p:nvPr/>
        </p:nvSpPr>
        <p:spPr>
          <a:xfrm>
            <a:off x="628650" y="53006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0" y="9515210"/>
            <a:ext cx="343814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:mm a" id="85" name="Google Shape;85;p10" title="time"/>
          <p:cNvSpPr txBox="1"/>
          <p:nvPr/>
        </p:nvSpPr>
        <p:spPr>
          <a:xfrm>
            <a:off x="12711101" y="45187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11:40 AM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MMMM d, yyyy" id="86" name="Google Shape;86;p10" title="time"/>
          <p:cNvSpPr txBox="1"/>
          <p:nvPr/>
        </p:nvSpPr>
        <p:spPr>
          <a:xfrm>
            <a:off x="12711101" y="2129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21, 2024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7" name="Google Shape;8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00" y="-3135"/>
            <a:ext cx="1361424" cy="13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" title="officeName"/>
          <p:cNvSpPr txBox="1"/>
          <p:nvPr/>
        </p:nvSpPr>
        <p:spPr>
          <a:xfrm>
            <a:off x="12125450" y="9858290"/>
            <a:ext cx="605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Peachtree City, GA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0"/>
          <p:cNvSpPr txBox="1"/>
          <p:nvPr/>
        </p:nvSpPr>
        <p:spPr>
          <a:xfrm>
            <a:off x="13410594" y="9491472"/>
            <a:ext cx="476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10"/>
          <p:cNvSpPr/>
          <p:nvPr/>
        </p:nvSpPr>
        <p:spPr>
          <a:xfrm>
            <a:off x="429425" y="2380225"/>
            <a:ext cx="2399700" cy="50469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0" title="contentSlideTitle"/>
          <p:cNvSpPr txBox="1"/>
          <p:nvPr/>
        </p:nvSpPr>
        <p:spPr>
          <a:xfrm>
            <a:off x="1984375" y="-95250"/>
            <a:ext cx="12700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325" lIns="114325" spcFirstLastPara="1" rIns="114325" wrap="square" tIns="114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Week Ahead</a:t>
            </a:r>
            <a:endParaRPr sz="5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10" title="subHeader"/>
          <p:cNvSpPr txBox="1"/>
          <p:nvPr/>
        </p:nvSpPr>
        <p:spPr>
          <a:xfrm>
            <a:off x="1984375" y="793750"/>
            <a:ext cx="14287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0"/>
          <p:cNvSpPr/>
          <p:nvPr/>
        </p:nvSpPr>
        <p:spPr>
          <a:xfrm>
            <a:off x="714881" y="3354075"/>
            <a:ext cx="1828800" cy="18288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1</a:t>
            </a:r>
            <a:endParaRPr b="1" sz="9600"/>
          </a:p>
        </p:txBody>
      </p:sp>
      <p:sp>
        <p:nvSpPr>
          <p:cNvPr id="94" name="Google Shape;94;p10"/>
          <p:cNvSpPr/>
          <p:nvPr/>
        </p:nvSpPr>
        <p:spPr>
          <a:xfrm>
            <a:off x="2945462" y="2380225"/>
            <a:ext cx="2399700" cy="50469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0"/>
          <p:cNvSpPr/>
          <p:nvPr/>
        </p:nvSpPr>
        <p:spPr>
          <a:xfrm>
            <a:off x="5461500" y="2380225"/>
            <a:ext cx="2399700" cy="50469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0"/>
          <p:cNvSpPr/>
          <p:nvPr/>
        </p:nvSpPr>
        <p:spPr>
          <a:xfrm>
            <a:off x="7977537" y="2380225"/>
            <a:ext cx="2399700" cy="50469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0"/>
          <p:cNvSpPr/>
          <p:nvPr/>
        </p:nvSpPr>
        <p:spPr>
          <a:xfrm>
            <a:off x="10493574" y="2380225"/>
            <a:ext cx="2399700" cy="50469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0"/>
          <p:cNvSpPr/>
          <p:nvPr/>
        </p:nvSpPr>
        <p:spPr>
          <a:xfrm>
            <a:off x="13009612" y="2380225"/>
            <a:ext cx="2399700" cy="50469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0"/>
          <p:cNvSpPr/>
          <p:nvPr/>
        </p:nvSpPr>
        <p:spPr>
          <a:xfrm>
            <a:off x="15525649" y="2380225"/>
            <a:ext cx="2399700" cy="50469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0"/>
          <p:cNvSpPr/>
          <p:nvPr/>
        </p:nvSpPr>
        <p:spPr>
          <a:xfrm>
            <a:off x="3230919" y="3354075"/>
            <a:ext cx="1828800" cy="18288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1</a:t>
            </a:r>
            <a:endParaRPr b="1" sz="9600"/>
          </a:p>
        </p:txBody>
      </p:sp>
      <p:sp>
        <p:nvSpPr>
          <p:cNvPr id="101" name="Google Shape;101;p10"/>
          <p:cNvSpPr/>
          <p:nvPr/>
        </p:nvSpPr>
        <p:spPr>
          <a:xfrm>
            <a:off x="5746944" y="3354075"/>
            <a:ext cx="1828800" cy="18288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1</a:t>
            </a:r>
            <a:endParaRPr b="1" sz="9600"/>
          </a:p>
        </p:txBody>
      </p:sp>
      <p:sp>
        <p:nvSpPr>
          <p:cNvPr id="102" name="Google Shape;102;p10"/>
          <p:cNvSpPr/>
          <p:nvPr/>
        </p:nvSpPr>
        <p:spPr>
          <a:xfrm>
            <a:off x="8262994" y="3354075"/>
            <a:ext cx="1828800" cy="18288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1</a:t>
            </a:r>
            <a:endParaRPr b="1" sz="9600"/>
          </a:p>
        </p:txBody>
      </p:sp>
      <p:sp>
        <p:nvSpPr>
          <p:cNvPr id="103" name="Google Shape;103;p10"/>
          <p:cNvSpPr/>
          <p:nvPr/>
        </p:nvSpPr>
        <p:spPr>
          <a:xfrm>
            <a:off x="10779019" y="3354075"/>
            <a:ext cx="1828800" cy="18288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1</a:t>
            </a:r>
            <a:endParaRPr b="1" sz="9600"/>
          </a:p>
        </p:txBody>
      </p:sp>
      <p:sp>
        <p:nvSpPr>
          <p:cNvPr id="104" name="Google Shape;104;p10"/>
          <p:cNvSpPr/>
          <p:nvPr/>
        </p:nvSpPr>
        <p:spPr>
          <a:xfrm>
            <a:off x="13295069" y="3354075"/>
            <a:ext cx="1828800" cy="18288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1</a:t>
            </a:r>
            <a:endParaRPr b="1" sz="9600"/>
          </a:p>
        </p:txBody>
      </p:sp>
      <p:sp>
        <p:nvSpPr>
          <p:cNvPr id="105" name="Google Shape;105;p10"/>
          <p:cNvSpPr/>
          <p:nvPr/>
        </p:nvSpPr>
        <p:spPr>
          <a:xfrm>
            <a:off x="15811081" y="3354075"/>
            <a:ext cx="1828800" cy="18288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1</a:t>
            </a:r>
            <a:endParaRPr b="1" sz="9600"/>
          </a:p>
        </p:txBody>
      </p:sp>
      <p:sp>
        <p:nvSpPr>
          <p:cNvPr id="106" name="Google Shape;106;p10"/>
          <p:cNvSpPr txBox="1"/>
          <p:nvPr/>
        </p:nvSpPr>
        <p:spPr>
          <a:xfrm>
            <a:off x="549425" y="-1617575"/>
            <a:ext cx="1828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Friday</a:t>
            </a:r>
            <a:endParaRPr sz="1500"/>
          </a:p>
        </p:txBody>
      </p:sp>
      <p:sp>
        <p:nvSpPr>
          <p:cNvPr id="107" name="Google Shape;107;p10"/>
          <p:cNvSpPr txBox="1"/>
          <p:nvPr/>
        </p:nvSpPr>
        <p:spPr>
          <a:xfrm>
            <a:off x="13009775" y="2482225"/>
            <a:ext cx="23997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Tuesday</a:t>
            </a:r>
            <a:endParaRPr b="1" sz="3000"/>
          </a:p>
        </p:txBody>
      </p:sp>
      <p:sp>
        <p:nvSpPr>
          <p:cNvPr id="108" name="Google Shape;108;p10"/>
          <p:cNvSpPr txBox="1"/>
          <p:nvPr/>
        </p:nvSpPr>
        <p:spPr>
          <a:xfrm>
            <a:off x="10493650" y="2482213"/>
            <a:ext cx="23997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Monday</a:t>
            </a:r>
            <a:endParaRPr b="1" sz="3000"/>
          </a:p>
        </p:txBody>
      </p:sp>
      <p:sp>
        <p:nvSpPr>
          <p:cNvPr id="109" name="Google Shape;109;p10"/>
          <p:cNvSpPr txBox="1"/>
          <p:nvPr/>
        </p:nvSpPr>
        <p:spPr>
          <a:xfrm>
            <a:off x="15525900" y="2482213"/>
            <a:ext cx="23997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Wednesday</a:t>
            </a:r>
            <a:endParaRPr b="1" sz="3000"/>
          </a:p>
        </p:txBody>
      </p:sp>
      <p:sp>
        <p:nvSpPr>
          <p:cNvPr id="110" name="Google Shape;110;p10"/>
          <p:cNvSpPr txBox="1"/>
          <p:nvPr/>
        </p:nvSpPr>
        <p:spPr>
          <a:xfrm>
            <a:off x="7977575" y="2482213"/>
            <a:ext cx="23997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Sunday</a:t>
            </a:r>
            <a:endParaRPr b="1" sz="3000"/>
          </a:p>
        </p:txBody>
      </p:sp>
      <p:sp>
        <p:nvSpPr>
          <p:cNvPr id="111" name="Google Shape;111;p10"/>
          <p:cNvSpPr txBox="1"/>
          <p:nvPr/>
        </p:nvSpPr>
        <p:spPr>
          <a:xfrm>
            <a:off x="5461513" y="2482213"/>
            <a:ext cx="23997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Saturday</a:t>
            </a:r>
            <a:endParaRPr b="1" sz="3000"/>
          </a:p>
        </p:txBody>
      </p:sp>
      <p:sp>
        <p:nvSpPr>
          <p:cNvPr id="112" name="Google Shape;112;p10"/>
          <p:cNvSpPr txBox="1"/>
          <p:nvPr/>
        </p:nvSpPr>
        <p:spPr>
          <a:xfrm>
            <a:off x="2945463" y="2482213"/>
            <a:ext cx="23997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Friday</a:t>
            </a:r>
            <a:endParaRPr b="1" sz="3000"/>
          </a:p>
        </p:txBody>
      </p:sp>
      <p:sp>
        <p:nvSpPr>
          <p:cNvPr id="113" name="Google Shape;113;p10"/>
          <p:cNvSpPr txBox="1"/>
          <p:nvPr/>
        </p:nvSpPr>
        <p:spPr>
          <a:xfrm>
            <a:off x="429400" y="2482213"/>
            <a:ext cx="23997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Today</a:t>
            </a:r>
            <a:endParaRPr b="1" sz="3000"/>
          </a:p>
        </p:txBody>
      </p:sp>
      <p:sp>
        <p:nvSpPr>
          <p:cNvPr id="114" name="Google Shape;114;p10"/>
          <p:cNvSpPr txBox="1"/>
          <p:nvPr/>
        </p:nvSpPr>
        <p:spPr>
          <a:xfrm>
            <a:off x="13009650" y="5577357"/>
            <a:ext cx="2399700" cy="18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Chance of rain showers, mainly north Georgia</a:t>
            </a:r>
            <a:endParaRPr sz="2500"/>
          </a:p>
        </p:txBody>
      </p:sp>
      <p:sp>
        <p:nvSpPr>
          <p:cNvPr id="115" name="Google Shape;115;p10"/>
          <p:cNvSpPr txBox="1"/>
          <p:nvPr/>
        </p:nvSpPr>
        <p:spPr>
          <a:xfrm>
            <a:off x="10493525" y="5577323"/>
            <a:ext cx="2399700" cy="18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Rain showers possible, mainly north Georgia</a:t>
            </a:r>
            <a:endParaRPr sz="2500"/>
          </a:p>
        </p:txBody>
      </p:sp>
      <p:sp>
        <p:nvSpPr>
          <p:cNvPr id="116" name="Google Shape;116;p10"/>
          <p:cNvSpPr txBox="1"/>
          <p:nvPr/>
        </p:nvSpPr>
        <p:spPr>
          <a:xfrm>
            <a:off x="15525775" y="5577323"/>
            <a:ext cx="2399700" cy="18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Chance of rain showers, mainly north Georgia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17" name="Google Shape;117;p10"/>
          <p:cNvSpPr txBox="1"/>
          <p:nvPr/>
        </p:nvSpPr>
        <p:spPr>
          <a:xfrm>
            <a:off x="7977450" y="5577323"/>
            <a:ext cx="2399700" cy="18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18" name="Google Shape;118;p10"/>
          <p:cNvSpPr txBox="1"/>
          <p:nvPr/>
        </p:nvSpPr>
        <p:spPr>
          <a:xfrm>
            <a:off x="5461400" y="5577323"/>
            <a:ext cx="2399700" cy="18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19" name="Google Shape;119;p10"/>
          <p:cNvSpPr txBox="1"/>
          <p:nvPr/>
        </p:nvSpPr>
        <p:spPr>
          <a:xfrm>
            <a:off x="2945350" y="5577323"/>
            <a:ext cx="2399700" cy="18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20" name="Google Shape;120;p10"/>
          <p:cNvSpPr txBox="1"/>
          <p:nvPr/>
        </p:nvSpPr>
        <p:spPr>
          <a:xfrm>
            <a:off x="429275" y="5577323"/>
            <a:ext cx="2399700" cy="18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Snow flurries possible overnight in the mountains</a:t>
            </a:r>
            <a:endParaRPr sz="2500"/>
          </a:p>
        </p:txBody>
      </p:sp>
      <p:pic>
        <p:nvPicPr>
          <p:cNvPr id="121" name="Google Shape;12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550" y="7658675"/>
            <a:ext cx="1554950" cy="155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0"/>
          <p:cNvSpPr txBox="1"/>
          <p:nvPr/>
        </p:nvSpPr>
        <p:spPr>
          <a:xfrm>
            <a:off x="1589950" y="7782100"/>
            <a:ext cx="3881700" cy="13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Weather 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Highlights 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10"/>
          <p:cNvSpPr txBox="1"/>
          <p:nvPr/>
        </p:nvSpPr>
        <p:spPr>
          <a:xfrm>
            <a:off x="5856225" y="7614875"/>
            <a:ext cx="11916600" cy="1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Dry, cool, and breezy through Friday.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Gradual warming trend heading into next week.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" sz="2400">
                <a:latin typeface="Helvetica Neue"/>
                <a:ea typeface="Helvetica Neue"/>
                <a:cs typeface="Helvetica Neue"/>
                <a:sym typeface="Helvetica Neue"/>
              </a:rPr>
              <a:t>Next rain-producing system arrives early to middle of next week.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24" name="Google Shape;124;p10"/>
          <p:cNvGrpSpPr/>
          <p:nvPr/>
        </p:nvGrpSpPr>
        <p:grpSpPr>
          <a:xfrm>
            <a:off x="11447975" y="1541650"/>
            <a:ext cx="6482400" cy="685800"/>
            <a:chOff x="11447975" y="8475850"/>
            <a:chExt cx="6482400" cy="685800"/>
          </a:xfrm>
        </p:grpSpPr>
        <p:grpSp>
          <p:nvGrpSpPr>
            <p:cNvPr id="125" name="Google Shape;125;p10"/>
            <p:cNvGrpSpPr/>
            <p:nvPr/>
          </p:nvGrpSpPr>
          <p:grpSpPr>
            <a:xfrm>
              <a:off x="14057075" y="8475850"/>
              <a:ext cx="3873300" cy="685800"/>
              <a:chOff x="13295075" y="8475850"/>
              <a:chExt cx="3873300" cy="685800"/>
            </a:xfrm>
          </p:grpSpPr>
          <p:sp>
            <p:nvSpPr>
              <p:cNvPr id="126" name="Google Shape;126;p10"/>
              <p:cNvSpPr/>
              <p:nvPr/>
            </p:nvSpPr>
            <p:spPr>
              <a:xfrm>
                <a:off x="13295075" y="8475850"/>
                <a:ext cx="685800" cy="685800"/>
              </a:xfrm>
              <a:prstGeom prst="ellipse">
                <a:avLst/>
              </a:prstGeom>
              <a:solidFill>
                <a:srgbClr val="00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3000"/>
                  <a:t>1</a:t>
                </a:r>
                <a:endParaRPr b="1" sz="3000"/>
              </a:p>
            </p:txBody>
          </p:sp>
          <p:sp>
            <p:nvSpPr>
              <p:cNvPr id="127" name="Google Shape;127;p10"/>
              <p:cNvSpPr/>
              <p:nvPr/>
            </p:nvSpPr>
            <p:spPr>
              <a:xfrm>
                <a:off x="14091950" y="8475850"/>
                <a:ext cx="685800" cy="6858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3000"/>
                  <a:t>2</a:t>
                </a:r>
                <a:endParaRPr b="1" sz="3000"/>
              </a:p>
            </p:txBody>
          </p:sp>
          <p:sp>
            <p:nvSpPr>
              <p:cNvPr id="128" name="Google Shape;128;p10"/>
              <p:cNvSpPr/>
              <p:nvPr/>
            </p:nvSpPr>
            <p:spPr>
              <a:xfrm>
                <a:off x="14888825" y="8475850"/>
                <a:ext cx="685800" cy="6858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3000"/>
                  <a:t>3</a:t>
                </a:r>
                <a:endParaRPr b="1" sz="3000"/>
              </a:p>
            </p:txBody>
          </p:sp>
          <p:sp>
            <p:nvSpPr>
              <p:cNvPr id="129" name="Google Shape;129;p10"/>
              <p:cNvSpPr/>
              <p:nvPr/>
            </p:nvSpPr>
            <p:spPr>
              <a:xfrm>
                <a:off x="15685700" y="8475850"/>
                <a:ext cx="685800" cy="6858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3000"/>
                  <a:t>4</a:t>
                </a:r>
                <a:endParaRPr b="1" sz="3000"/>
              </a:p>
            </p:txBody>
          </p:sp>
          <p:sp>
            <p:nvSpPr>
              <p:cNvPr id="130" name="Google Shape;130;p10"/>
              <p:cNvSpPr/>
              <p:nvPr/>
            </p:nvSpPr>
            <p:spPr>
              <a:xfrm>
                <a:off x="16482575" y="8475850"/>
                <a:ext cx="685800" cy="685800"/>
              </a:xfrm>
              <a:prstGeom prst="ellipse">
                <a:avLst/>
              </a:prstGeom>
              <a:solidFill>
                <a:srgbClr val="FF00F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3000"/>
                  <a:t>5</a:t>
                </a:r>
                <a:endParaRPr b="1" sz="3000"/>
              </a:p>
            </p:txBody>
          </p:sp>
        </p:grpSp>
        <p:sp>
          <p:nvSpPr>
            <p:cNvPr id="131" name="Google Shape;131;p10"/>
            <p:cNvSpPr txBox="1"/>
            <p:nvPr/>
          </p:nvSpPr>
          <p:spPr>
            <a:xfrm>
              <a:off x="11447975" y="8566750"/>
              <a:ext cx="2510700" cy="5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/>
                <a:t>Risk Levels:</a:t>
              </a:r>
              <a:endParaRPr b="1" sz="30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 title="contentSlideTitle"/>
          <p:cNvSpPr txBox="1"/>
          <p:nvPr/>
        </p:nvSpPr>
        <p:spPr>
          <a:xfrm>
            <a:off x="1984375" y="-95250"/>
            <a:ext cx="12700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325" lIns="114325" spcFirstLastPara="1" rIns="114325" wrap="square" tIns="114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Today and Tonight</a:t>
            </a:r>
            <a:endParaRPr sz="5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7" name="Google Shape;137;p11" title="contentSlideSubTitle"/>
          <p:cNvSpPr txBox="1"/>
          <p:nvPr/>
        </p:nvSpPr>
        <p:spPr>
          <a:xfrm>
            <a:off x="1984375" y="793750"/>
            <a:ext cx="14287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Dry, cool, and breezy, with snow flurries possible in the mountains overnight</a:t>
            </a:r>
            <a:endParaRPr sz="28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 Updated: Thu, November 21, 2024 9:36 AM EST" id="138" name="Google Shape;13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2775" y="1784879"/>
            <a:ext cx="10172699" cy="733994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850" y="1784875"/>
            <a:ext cx="7339950" cy="73399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"/>
          <p:cNvSpPr/>
          <p:nvPr/>
        </p:nvSpPr>
        <p:spPr>
          <a:xfrm>
            <a:off x="0" y="0"/>
            <a:ext cx="18288000" cy="9144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2"/>
          <p:cNvSpPr txBox="1"/>
          <p:nvPr/>
        </p:nvSpPr>
        <p:spPr>
          <a:xfrm>
            <a:off x="13410594" y="9379438"/>
            <a:ext cx="4762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p12"/>
          <p:cNvSpPr/>
          <p:nvPr/>
        </p:nvSpPr>
        <p:spPr>
          <a:xfrm>
            <a:off x="0" y="914400"/>
            <a:ext cx="18288000" cy="4572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2"/>
          <p:cNvSpPr/>
          <p:nvPr/>
        </p:nvSpPr>
        <p:spPr>
          <a:xfrm>
            <a:off x="0" y="9464040"/>
            <a:ext cx="18288000" cy="822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0" y="9515210"/>
            <a:ext cx="343814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:mm a" id="149" name="Google Shape;149;p12" title="time"/>
          <p:cNvSpPr txBox="1"/>
          <p:nvPr/>
        </p:nvSpPr>
        <p:spPr>
          <a:xfrm>
            <a:off x="12711101" y="45187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11:40 AM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MMMM d, yyyy" id="150" name="Google Shape;150;p12" title="time"/>
          <p:cNvSpPr txBox="1"/>
          <p:nvPr/>
        </p:nvSpPr>
        <p:spPr>
          <a:xfrm>
            <a:off x="12711101" y="2129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21, 2024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1" name="Google Shape;15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00" y="-3135"/>
            <a:ext cx="1361424" cy="13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" title="officeName"/>
          <p:cNvSpPr txBox="1"/>
          <p:nvPr/>
        </p:nvSpPr>
        <p:spPr>
          <a:xfrm>
            <a:off x="12125450" y="9858290"/>
            <a:ext cx="605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Peachtree City, GA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Google Shape;153;p12"/>
          <p:cNvSpPr txBox="1"/>
          <p:nvPr/>
        </p:nvSpPr>
        <p:spPr>
          <a:xfrm>
            <a:off x="13410594" y="9491472"/>
            <a:ext cx="476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Google Shape;154;p12" title="contentSlideTitle"/>
          <p:cNvSpPr txBox="1"/>
          <p:nvPr/>
        </p:nvSpPr>
        <p:spPr>
          <a:xfrm>
            <a:off x="1984375" y="-95250"/>
            <a:ext cx="12700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325" lIns="114325" spcFirstLastPara="1" rIns="114325" wrap="square" tIns="114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 Day Temperature Outlook</a:t>
            </a:r>
            <a:endParaRPr sz="5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12" title="subHeader"/>
          <p:cNvSpPr txBox="1"/>
          <p:nvPr/>
        </p:nvSpPr>
        <p:spPr>
          <a:xfrm>
            <a:off x="1984375" y="793750"/>
            <a:ext cx="14287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p12"/>
          <p:cNvSpPr txBox="1"/>
          <p:nvPr/>
        </p:nvSpPr>
        <p:spPr>
          <a:xfrm>
            <a:off x="549425" y="-1617575"/>
            <a:ext cx="1828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Friday</a:t>
            </a:r>
            <a:endParaRPr sz="1500"/>
          </a:p>
        </p:txBody>
      </p:sp>
      <p:pic>
        <p:nvPicPr>
          <p:cNvPr descr="Image Updated: Thu, November 21, 2024 10:23 AM EST" id="157" name="Google Shape;15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71813" y="1833609"/>
            <a:ext cx="6400800" cy="733700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 Updated: Thu, November 21, 2024 10:29 AM EST" id="158" name="Google Shape;158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6975" y="1806297"/>
            <a:ext cx="6426200" cy="733115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9" name="Google Shape;159;p12" title="contentSlideSubTitle"/>
          <p:cNvSpPr txBox="1"/>
          <p:nvPr/>
        </p:nvSpPr>
        <p:spPr>
          <a:xfrm>
            <a:off x="1984375" y="793750"/>
            <a:ext cx="14287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Cool for the next few days, then gradual warming heading into next week</a:t>
            </a:r>
            <a:endParaRPr sz="28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Google Shape;160;p12"/>
          <p:cNvSpPr/>
          <p:nvPr/>
        </p:nvSpPr>
        <p:spPr>
          <a:xfrm>
            <a:off x="4331175" y="2168675"/>
            <a:ext cx="2892000" cy="6041100"/>
          </a:xfrm>
          <a:prstGeom prst="rect">
            <a:avLst/>
          </a:prstGeom>
          <a:noFill/>
          <a:ln cap="flat" cmpd="sng" w="38100">
            <a:solidFill>
              <a:srgbClr val="B94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2"/>
          <p:cNvSpPr/>
          <p:nvPr/>
        </p:nvSpPr>
        <p:spPr>
          <a:xfrm>
            <a:off x="13532100" y="2177150"/>
            <a:ext cx="2440500" cy="6041100"/>
          </a:xfrm>
          <a:prstGeom prst="rect">
            <a:avLst/>
          </a:prstGeom>
          <a:noFill/>
          <a:ln cap="flat" cmpd="sng" w="38100">
            <a:solidFill>
              <a:srgbClr val="B94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2"/>
          <p:cNvSpPr txBox="1"/>
          <p:nvPr/>
        </p:nvSpPr>
        <p:spPr>
          <a:xfrm>
            <a:off x="7552850" y="2166425"/>
            <a:ext cx="1689300" cy="8229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B94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A4595"/>
                </a:solidFill>
              </a:rPr>
              <a:t>Gradual warming</a:t>
            </a:r>
            <a:endParaRPr b="1" sz="2000">
              <a:solidFill>
                <a:srgbClr val="0A4595"/>
              </a:solidFill>
            </a:endParaRPr>
          </a:p>
        </p:txBody>
      </p:sp>
      <p:sp>
        <p:nvSpPr>
          <p:cNvPr id="163" name="Google Shape;163;p12"/>
          <p:cNvSpPr txBox="1"/>
          <p:nvPr/>
        </p:nvSpPr>
        <p:spPr>
          <a:xfrm>
            <a:off x="16302275" y="2144975"/>
            <a:ext cx="1689300" cy="8229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B94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A4595"/>
                </a:solidFill>
              </a:rPr>
              <a:t>Gradual warming</a:t>
            </a:r>
            <a:endParaRPr b="1" sz="2000">
              <a:solidFill>
                <a:srgbClr val="0A4595"/>
              </a:solidFill>
            </a:endParaRPr>
          </a:p>
        </p:txBody>
      </p:sp>
      <p:sp>
        <p:nvSpPr>
          <p:cNvPr id="164" name="Google Shape;164;p12"/>
          <p:cNvSpPr/>
          <p:nvPr/>
        </p:nvSpPr>
        <p:spPr>
          <a:xfrm>
            <a:off x="11091600" y="2168575"/>
            <a:ext cx="2319000" cy="6041100"/>
          </a:xfrm>
          <a:prstGeom prst="rect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5" name="Google Shape;165;p12"/>
          <p:cNvCxnSpPr/>
          <p:nvPr/>
        </p:nvCxnSpPr>
        <p:spPr>
          <a:xfrm flipH="1">
            <a:off x="9350702" y="8209675"/>
            <a:ext cx="1740900" cy="1632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p12"/>
          <p:cNvSpPr txBox="1"/>
          <p:nvPr/>
        </p:nvSpPr>
        <p:spPr>
          <a:xfrm>
            <a:off x="7410800" y="7011475"/>
            <a:ext cx="1973400" cy="20223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A4595"/>
                </a:solidFill>
              </a:rPr>
              <a:t>Potential for widespread </a:t>
            </a:r>
            <a:r>
              <a:rPr b="1" lang="en" sz="2000">
                <a:solidFill>
                  <a:srgbClr val="0A4595"/>
                </a:solidFill>
              </a:rPr>
              <a:t>freezing temperatures (plus patchy frost)</a:t>
            </a:r>
            <a:endParaRPr b="1" sz="2000">
              <a:solidFill>
                <a:srgbClr val="0A4595"/>
              </a:solidFill>
            </a:endParaRPr>
          </a:p>
        </p:txBody>
      </p:sp>
      <p:cxnSp>
        <p:nvCxnSpPr>
          <p:cNvPr id="167" name="Google Shape;167;p12"/>
          <p:cNvCxnSpPr>
            <a:stCxn id="162" idx="1"/>
          </p:cNvCxnSpPr>
          <p:nvPr/>
        </p:nvCxnSpPr>
        <p:spPr>
          <a:xfrm rot="10800000">
            <a:off x="7223150" y="2534975"/>
            <a:ext cx="329700" cy="42900"/>
          </a:xfrm>
          <a:prstGeom prst="straightConnector1">
            <a:avLst/>
          </a:prstGeom>
          <a:noFill/>
          <a:ln cap="flat" cmpd="sng" w="38100">
            <a:solidFill>
              <a:srgbClr val="B9424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12"/>
          <p:cNvCxnSpPr/>
          <p:nvPr/>
        </p:nvCxnSpPr>
        <p:spPr>
          <a:xfrm rot="10800000">
            <a:off x="15972600" y="2556425"/>
            <a:ext cx="329700" cy="42900"/>
          </a:xfrm>
          <a:prstGeom prst="straightConnector1">
            <a:avLst/>
          </a:prstGeom>
          <a:noFill/>
          <a:ln cap="flat" cmpd="sng" w="38100">
            <a:solidFill>
              <a:srgbClr val="B9424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"/>
          <p:cNvSpPr/>
          <p:nvPr/>
        </p:nvSpPr>
        <p:spPr>
          <a:xfrm>
            <a:off x="0" y="0"/>
            <a:ext cx="18288000" cy="9144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3"/>
          <p:cNvSpPr txBox="1"/>
          <p:nvPr/>
        </p:nvSpPr>
        <p:spPr>
          <a:xfrm>
            <a:off x="13410594" y="9379438"/>
            <a:ext cx="4762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13"/>
          <p:cNvSpPr/>
          <p:nvPr/>
        </p:nvSpPr>
        <p:spPr>
          <a:xfrm>
            <a:off x="0" y="914400"/>
            <a:ext cx="18288000" cy="4572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3"/>
          <p:cNvSpPr/>
          <p:nvPr/>
        </p:nvSpPr>
        <p:spPr>
          <a:xfrm>
            <a:off x="0" y="9464040"/>
            <a:ext cx="18288000" cy="822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0" y="9515210"/>
            <a:ext cx="343814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:mm a" id="178" name="Google Shape;178;p13" title="time"/>
          <p:cNvSpPr txBox="1"/>
          <p:nvPr/>
        </p:nvSpPr>
        <p:spPr>
          <a:xfrm>
            <a:off x="12711101" y="45187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11:40 AM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MMMM d, yyyy" id="179" name="Google Shape;179;p13" title="time"/>
          <p:cNvSpPr txBox="1"/>
          <p:nvPr/>
        </p:nvSpPr>
        <p:spPr>
          <a:xfrm>
            <a:off x="12711101" y="2129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21, 2024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0" name="Google Shape;18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00" y="-3135"/>
            <a:ext cx="1361424" cy="13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3" title="officeName"/>
          <p:cNvSpPr txBox="1"/>
          <p:nvPr/>
        </p:nvSpPr>
        <p:spPr>
          <a:xfrm>
            <a:off x="12125450" y="9858290"/>
            <a:ext cx="605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Peachtree City, GA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13"/>
          <p:cNvSpPr txBox="1"/>
          <p:nvPr/>
        </p:nvSpPr>
        <p:spPr>
          <a:xfrm>
            <a:off x="13410594" y="9491472"/>
            <a:ext cx="476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3" name="Google Shape;183;p13" title="contentSlideTitle"/>
          <p:cNvSpPr txBox="1"/>
          <p:nvPr/>
        </p:nvSpPr>
        <p:spPr>
          <a:xfrm>
            <a:off x="1984375" y="-95250"/>
            <a:ext cx="12700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325" lIns="114325" spcFirstLastPara="1" rIns="114325" wrap="square" tIns="114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 Day Precipitation Outlook</a:t>
            </a:r>
            <a:endParaRPr sz="5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" name="Google Shape;184;p13" title="subHeader"/>
          <p:cNvSpPr txBox="1"/>
          <p:nvPr/>
        </p:nvSpPr>
        <p:spPr>
          <a:xfrm>
            <a:off x="1984375" y="793750"/>
            <a:ext cx="14287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13"/>
          <p:cNvSpPr txBox="1"/>
          <p:nvPr/>
        </p:nvSpPr>
        <p:spPr>
          <a:xfrm>
            <a:off x="549425" y="-1617575"/>
            <a:ext cx="1828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Friday</a:t>
            </a:r>
            <a:endParaRPr sz="1500"/>
          </a:p>
        </p:txBody>
      </p:sp>
      <p:pic>
        <p:nvPicPr>
          <p:cNvPr descr="Image Updated: Thu, November 21, 2024 9:16 AM EST" id="186" name="Google Shape;18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450" y="1777079"/>
            <a:ext cx="10464800" cy="733844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7" name="Google Shape;187;p13" title="contentSlideSubTitle"/>
          <p:cNvSpPr txBox="1"/>
          <p:nvPr/>
        </p:nvSpPr>
        <p:spPr>
          <a:xfrm>
            <a:off x="1984375" y="793750"/>
            <a:ext cx="14524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 pressure system and cold front to impact Georgia </a:t>
            </a:r>
            <a:r>
              <a:rPr lang="en" sz="28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early</a:t>
            </a:r>
            <a:r>
              <a:rPr lang="en" sz="28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middle of next week</a:t>
            </a:r>
            <a:endParaRPr sz="28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8" name="Google Shape;18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67150" y="2495075"/>
            <a:ext cx="7049401" cy="530367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9" name="Google Shape;189;p13"/>
          <p:cNvSpPr/>
          <p:nvPr/>
        </p:nvSpPr>
        <p:spPr>
          <a:xfrm>
            <a:off x="10967150" y="7919875"/>
            <a:ext cx="7049400" cy="724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n" sz="2700">
                <a:solidFill>
                  <a:srgbClr val="FFFFFF"/>
                </a:solidFill>
              </a:rPr>
              <a:t>Cold front to arrive on Tuesday</a:t>
            </a:r>
            <a:endParaRPr b="1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>
            <a:off x="4226500" y="7919875"/>
            <a:ext cx="3931200" cy="1111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n" sz="2700">
                <a:solidFill>
                  <a:srgbClr val="FFFFFF"/>
                </a:solidFill>
              </a:rPr>
              <a:t>Day 1-7 Rainfall Forecast</a:t>
            </a:r>
            <a:endParaRPr b="1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 title="contentSlideTitle"/>
          <p:cNvSpPr txBox="1"/>
          <p:nvPr/>
        </p:nvSpPr>
        <p:spPr>
          <a:xfrm>
            <a:off x="1984375" y="-95250"/>
            <a:ext cx="12700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325" lIns="114325" spcFirstLastPara="1" rIns="114325" wrap="square" tIns="114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Drought Monitor </a:t>
            </a:r>
            <a:endParaRPr sz="5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14" title="contentSlideSubTitle"/>
          <p:cNvSpPr txBox="1"/>
          <p:nvPr/>
        </p:nvSpPr>
        <p:spPr>
          <a:xfrm>
            <a:off x="1984375" y="793750"/>
            <a:ext cx="14287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much change between November 12th and 19th</a:t>
            </a:r>
            <a:endParaRPr sz="28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14"/>
          <p:cNvSpPr/>
          <p:nvPr/>
        </p:nvSpPr>
        <p:spPr>
          <a:xfrm>
            <a:off x="724600" y="1987900"/>
            <a:ext cx="4571100" cy="10167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n" sz="3600">
                <a:solidFill>
                  <a:srgbClr val="FFFFFF"/>
                </a:solidFill>
              </a:rPr>
              <a:t>Previous Outlook</a:t>
            </a:r>
            <a:endParaRPr b="1" sz="36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</a:rPr>
              <a:t>(November 12th)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98" name="Google Shape;198;p14"/>
          <p:cNvSpPr/>
          <p:nvPr/>
        </p:nvSpPr>
        <p:spPr>
          <a:xfrm>
            <a:off x="7212200" y="1987900"/>
            <a:ext cx="4571100" cy="10167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n" sz="3600">
                <a:solidFill>
                  <a:srgbClr val="FFFFFF"/>
                </a:solidFill>
              </a:rPr>
              <a:t>Current Outlook</a:t>
            </a:r>
            <a:endParaRPr b="1" sz="36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</a:rPr>
              <a:t>(</a:t>
            </a:r>
            <a:r>
              <a:rPr b="1" lang="en" sz="1800">
                <a:solidFill>
                  <a:srgbClr val="FFFFFF"/>
                </a:solidFill>
              </a:rPr>
              <a:t>November</a:t>
            </a:r>
            <a:r>
              <a:rPr b="1" lang="en" sz="1800">
                <a:solidFill>
                  <a:srgbClr val="FFFFFF"/>
                </a:solidFill>
              </a:rPr>
              <a:t> 19th)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99" name="Google Shape;199;p14"/>
          <p:cNvSpPr txBox="1"/>
          <p:nvPr/>
        </p:nvSpPr>
        <p:spPr>
          <a:xfrm>
            <a:off x="12992475" y="3177325"/>
            <a:ext cx="50901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Drought Classification</a:t>
            </a:r>
            <a:endParaRPr b="1" sz="3600"/>
          </a:p>
        </p:txBody>
      </p:sp>
      <p:sp>
        <p:nvSpPr>
          <p:cNvPr id="200" name="Google Shape;200;p14"/>
          <p:cNvSpPr/>
          <p:nvPr/>
        </p:nvSpPr>
        <p:spPr>
          <a:xfrm>
            <a:off x="13134025" y="4152550"/>
            <a:ext cx="786600" cy="50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4"/>
          <p:cNvSpPr txBox="1"/>
          <p:nvPr/>
        </p:nvSpPr>
        <p:spPr>
          <a:xfrm>
            <a:off x="14093500" y="4152550"/>
            <a:ext cx="36807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None</a:t>
            </a:r>
            <a:endParaRPr b="1" sz="2400"/>
          </a:p>
        </p:txBody>
      </p:sp>
      <p:sp>
        <p:nvSpPr>
          <p:cNvPr id="202" name="Google Shape;202;p14"/>
          <p:cNvSpPr/>
          <p:nvPr/>
        </p:nvSpPr>
        <p:spPr>
          <a:xfrm>
            <a:off x="13134025" y="4792550"/>
            <a:ext cx="786600" cy="5034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4"/>
          <p:cNvSpPr txBox="1"/>
          <p:nvPr/>
        </p:nvSpPr>
        <p:spPr>
          <a:xfrm>
            <a:off x="14093500" y="4792550"/>
            <a:ext cx="36807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D0</a:t>
            </a:r>
            <a:r>
              <a:rPr lang="en" sz="2400"/>
              <a:t> (Abnormally Dry)</a:t>
            </a:r>
            <a:endParaRPr sz="2400"/>
          </a:p>
        </p:txBody>
      </p:sp>
      <p:sp>
        <p:nvSpPr>
          <p:cNvPr id="204" name="Google Shape;204;p14"/>
          <p:cNvSpPr/>
          <p:nvPr/>
        </p:nvSpPr>
        <p:spPr>
          <a:xfrm>
            <a:off x="13134025" y="5432550"/>
            <a:ext cx="786600" cy="503400"/>
          </a:xfrm>
          <a:prstGeom prst="rect">
            <a:avLst/>
          </a:prstGeom>
          <a:solidFill>
            <a:srgbClr val="FCD37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4"/>
          <p:cNvSpPr txBox="1"/>
          <p:nvPr/>
        </p:nvSpPr>
        <p:spPr>
          <a:xfrm>
            <a:off x="14093500" y="5432550"/>
            <a:ext cx="36807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D1 </a:t>
            </a:r>
            <a:r>
              <a:rPr lang="en" sz="2400"/>
              <a:t>(Moderate Drought)</a:t>
            </a:r>
            <a:endParaRPr sz="2400"/>
          </a:p>
        </p:txBody>
      </p:sp>
      <p:sp>
        <p:nvSpPr>
          <p:cNvPr id="206" name="Google Shape;206;p14"/>
          <p:cNvSpPr/>
          <p:nvPr/>
        </p:nvSpPr>
        <p:spPr>
          <a:xfrm>
            <a:off x="13134025" y="6072550"/>
            <a:ext cx="786600" cy="503400"/>
          </a:xfrm>
          <a:prstGeom prst="rect">
            <a:avLst/>
          </a:prstGeom>
          <a:solidFill>
            <a:srgbClr val="FFAA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/>
          <p:cNvSpPr txBox="1"/>
          <p:nvPr/>
        </p:nvSpPr>
        <p:spPr>
          <a:xfrm>
            <a:off x="14093500" y="6072550"/>
            <a:ext cx="36807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D2 </a:t>
            </a:r>
            <a:r>
              <a:rPr lang="en" sz="2400"/>
              <a:t>(Severe Drought)</a:t>
            </a:r>
            <a:endParaRPr sz="2400"/>
          </a:p>
        </p:txBody>
      </p:sp>
      <p:sp>
        <p:nvSpPr>
          <p:cNvPr id="208" name="Google Shape;208;p14"/>
          <p:cNvSpPr/>
          <p:nvPr/>
        </p:nvSpPr>
        <p:spPr>
          <a:xfrm>
            <a:off x="13134025" y="6712550"/>
            <a:ext cx="786600" cy="503400"/>
          </a:xfrm>
          <a:prstGeom prst="rect">
            <a:avLst/>
          </a:prstGeom>
          <a:solidFill>
            <a:srgbClr val="E6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/>
          <p:cNvSpPr txBox="1"/>
          <p:nvPr/>
        </p:nvSpPr>
        <p:spPr>
          <a:xfrm>
            <a:off x="14093500" y="6712550"/>
            <a:ext cx="36807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D3 </a:t>
            </a:r>
            <a:r>
              <a:rPr lang="en" sz="2400"/>
              <a:t>(Extreme Drought)</a:t>
            </a:r>
            <a:endParaRPr sz="2400"/>
          </a:p>
        </p:txBody>
      </p:sp>
      <p:sp>
        <p:nvSpPr>
          <p:cNvPr id="210" name="Google Shape;210;p14"/>
          <p:cNvSpPr/>
          <p:nvPr/>
        </p:nvSpPr>
        <p:spPr>
          <a:xfrm>
            <a:off x="13134025" y="7352550"/>
            <a:ext cx="786600" cy="503400"/>
          </a:xfrm>
          <a:prstGeom prst="rect">
            <a:avLst/>
          </a:prstGeom>
          <a:solidFill>
            <a:srgbClr val="73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4"/>
          <p:cNvSpPr txBox="1"/>
          <p:nvPr/>
        </p:nvSpPr>
        <p:spPr>
          <a:xfrm>
            <a:off x="14093500" y="7352550"/>
            <a:ext cx="36807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D4 </a:t>
            </a:r>
            <a:r>
              <a:rPr lang="en" sz="2400"/>
              <a:t>(Exceptional Drought)</a:t>
            </a:r>
            <a:endParaRPr sz="2400"/>
          </a:p>
        </p:txBody>
      </p:sp>
      <p:pic>
        <p:nvPicPr>
          <p:cNvPr id="212" name="Google Shape;212;p14"/>
          <p:cNvPicPr preferRelativeResize="0"/>
          <p:nvPr/>
        </p:nvPicPr>
        <p:blipFill rotWithShape="1">
          <a:blip r:embed="rId3">
            <a:alphaModFix/>
          </a:blip>
          <a:srcRect b="0" l="4828" r="7383" t="3595"/>
          <a:stretch/>
        </p:blipFill>
        <p:spPr>
          <a:xfrm>
            <a:off x="6878050" y="3205750"/>
            <a:ext cx="5239426" cy="58482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3" name="Google Shape;213;p14"/>
          <p:cNvPicPr preferRelativeResize="0"/>
          <p:nvPr/>
        </p:nvPicPr>
        <p:blipFill rotWithShape="1">
          <a:blip r:embed="rId4">
            <a:alphaModFix/>
          </a:blip>
          <a:srcRect b="0" l="4023" r="10367" t="6803"/>
          <a:stretch/>
        </p:blipFill>
        <p:spPr>
          <a:xfrm>
            <a:off x="323909" y="3177325"/>
            <a:ext cx="5372491" cy="58482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4" name="Google Shape;214;p14"/>
          <p:cNvSpPr/>
          <p:nvPr/>
        </p:nvSpPr>
        <p:spPr>
          <a:xfrm>
            <a:off x="5362225" y="5784050"/>
            <a:ext cx="2106900" cy="63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5"/>
          <p:cNvPicPr preferRelativeResize="0"/>
          <p:nvPr/>
        </p:nvPicPr>
        <p:blipFill rotWithShape="1">
          <a:blip r:embed="rId3">
            <a:alphaModFix/>
          </a:blip>
          <a:srcRect b="3406" l="0" r="0" t="9705"/>
          <a:stretch/>
        </p:blipFill>
        <p:spPr>
          <a:xfrm>
            <a:off x="3295988" y="1692274"/>
            <a:ext cx="11664274" cy="760119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0" name="Google Shape;220;p15" title="contentSlideTitle"/>
          <p:cNvSpPr txBox="1"/>
          <p:nvPr/>
        </p:nvSpPr>
        <p:spPr>
          <a:xfrm>
            <a:off x="1984375" y="-95250"/>
            <a:ext cx="12700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325" lIns="114325" spcFirstLastPara="1" rIns="114325" wrap="square" tIns="114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Rainfall Totals</a:t>
            </a:r>
            <a:endParaRPr sz="5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15" title="contentSlideSubTitle"/>
          <p:cNvSpPr txBox="1"/>
          <p:nvPr/>
        </p:nvSpPr>
        <p:spPr>
          <a:xfrm>
            <a:off x="1984375" y="793750"/>
            <a:ext cx="14287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Tuesday morning through Wednesday evening</a:t>
            </a:r>
            <a:endParaRPr sz="28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15"/>
          <p:cNvSpPr/>
          <p:nvPr/>
        </p:nvSpPr>
        <p:spPr>
          <a:xfrm rot="3431354">
            <a:off x="6990873" y="2774259"/>
            <a:ext cx="943407" cy="2072131"/>
          </a:xfrm>
          <a:prstGeom prst="ellipse">
            <a:avLst/>
          </a:prstGeom>
          <a:noFill/>
          <a:ln cap="flat" cmpd="sng" w="38100">
            <a:solidFill>
              <a:srgbClr val="33B0E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5"/>
          <p:cNvSpPr txBox="1"/>
          <p:nvPr/>
        </p:nvSpPr>
        <p:spPr>
          <a:xfrm>
            <a:off x="11764125" y="1788675"/>
            <a:ext cx="3085500" cy="23151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33B0E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A4595"/>
                </a:solidFill>
              </a:rPr>
              <a:t>Same area where there was one category improvement in drought </a:t>
            </a:r>
            <a:r>
              <a:rPr b="1" lang="en" sz="2000">
                <a:solidFill>
                  <a:srgbClr val="0A4595"/>
                </a:solidFill>
              </a:rPr>
              <a:t>conditions since last week (Moderate Drought to Abnormally Dry)</a:t>
            </a:r>
            <a:endParaRPr b="1" sz="2000">
              <a:solidFill>
                <a:srgbClr val="0A4595"/>
              </a:solidFill>
            </a:endParaRPr>
          </a:p>
        </p:txBody>
      </p:sp>
      <p:cxnSp>
        <p:nvCxnSpPr>
          <p:cNvPr id="224" name="Google Shape;224;p15"/>
          <p:cNvCxnSpPr>
            <a:endCxn id="222" idx="0"/>
          </p:cNvCxnSpPr>
          <p:nvPr/>
        </p:nvCxnSpPr>
        <p:spPr>
          <a:xfrm flipH="1">
            <a:off x="8333327" y="2699875"/>
            <a:ext cx="3430800" cy="549000"/>
          </a:xfrm>
          <a:prstGeom prst="straightConnector1">
            <a:avLst/>
          </a:prstGeom>
          <a:noFill/>
          <a:ln cap="flat" cmpd="sng" w="38100">
            <a:solidFill>
              <a:srgbClr val="33B0E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"/>
          <p:cNvSpPr/>
          <p:nvPr/>
        </p:nvSpPr>
        <p:spPr>
          <a:xfrm>
            <a:off x="0" y="0"/>
            <a:ext cx="18288000" cy="9144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6"/>
          <p:cNvSpPr txBox="1"/>
          <p:nvPr/>
        </p:nvSpPr>
        <p:spPr>
          <a:xfrm>
            <a:off x="13410594" y="9379438"/>
            <a:ext cx="4762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0" y="914400"/>
            <a:ext cx="18288000" cy="4572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0" y="9464040"/>
            <a:ext cx="18288000" cy="822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0" y="9515210"/>
            <a:ext cx="343814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:mm a" id="234" name="Google Shape;234;p16" title="time"/>
          <p:cNvSpPr txBox="1"/>
          <p:nvPr/>
        </p:nvSpPr>
        <p:spPr>
          <a:xfrm>
            <a:off x="12711101" y="45187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11:40 AM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MMMM d, yyyy" id="235" name="Google Shape;235;p16" title="time"/>
          <p:cNvSpPr txBox="1"/>
          <p:nvPr/>
        </p:nvSpPr>
        <p:spPr>
          <a:xfrm>
            <a:off x="12711101" y="2129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21, 2024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6" name="Google Shape;23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00" y="-3135"/>
            <a:ext cx="1361424" cy="13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 title="officeName"/>
          <p:cNvSpPr txBox="1"/>
          <p:nvPr/>
        </p:nvSpPr>
        <p:spPr>
          <a:xfrm>
            <a:off x="12125450" y="9858290"/>
            <a:ext cx="605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Peachtree City, GA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p16"/>
          <p:cNvSpPr txBox="1"/>
          <p:nvPr/>
        </p:nvSpPr>
        <p:spPr>
          <a:xfrm>
            <a:off x="13410594" y="9491472"/>
            <a:ext cx="476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p16" title="contentSlideTitle"/>
          <p:cNvSpPr txBox="1"/>
          <p:nvPr/>
        </p:nvSpPr>
        <p:spPr>
          <a:xfrm>
            <a:off x="1984375" y="-95250"/>
            <a:ext cx="12700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325" lIns="114325" spcFirstLastPara="1" rIns="114325" wrap="square" tIns="114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Tropical Overview</a:t>
            </a:r>
            <a:endParaRPr sz="5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40;p16" title="subHeader"/>
          <p:cNvSpPr txBox="1"/>
          <p:nvPr/>
        </p:nvSpPr>
        <p:spPr>
          <a:xfrm>
            <a:off x="1984375" y="793750"/>
            <a:ext cx="14287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1" name="Google Shape;241;p16"/>
          <p:cNvSpPr txBox="1"/>
          <p:nvPr/>
        </p:nvSpPr>
        <p:spPr>
          <a:xfrm>
            <a:off x="549425" y="-1617575"/>
            <a:ext cx="1828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Friday</a:t>
            </a:r>
            <a:endParaRPr sz="1500"/>
          </a:p>
        </p:txBody>
      </p:sp>
      <p:pic>
        <p:nvPicPr>
          <p:cNvPr id="242" name="Google Shape;24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200" y="2416913"/>
            <a:ext cx="8572500" cy="63341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3" name="Google Shape;24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4000" y="3676725"/>
            <a:ext cx="9021024" cy="507432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4" name="Google Shape;244;p16"/>
          <p:cNvSpPr/>
          <p:nvPr/>
        </p:nvSpPr>
        <p:spPr>
          <a:xfrm>
            <a:off x="9144000" y="2839100"/>
            <a:ext cx="9021000" cy="724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n" sz="2700">
                <a:solidFill>
                  <a:srgbClr val="FFFFFF"/>
                </a:solidFill>
              </a:rPr>
              <a:t>Atlantic hurricane season coming to a close soon…</a:t>
            </a:r>
            <a:endParaRPr b="1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6"/>
          <p:cNvSpPr/>
          <p:nvPr/>
        </p:nvSpPr>
        <p:spPr>
          <a:xfrm>
            <a:off x="16375175" y="4719350"/>
            <a:ext cx="472200" cy="3955500"/>
          </a:xfrm>
          <a:prstGeom prst="ellipse">
            <a:avLst/>
          </a:prstGeom>
          <a:noFill/>
          <a:ln cap="flat" cmpd="sng" w="38100">
            <a:solidFill>
              <a:srgbClr val="33B0E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6"/>
          <p:cNvSpPr txBox="1"/>
          <p:nvPr/>
        </p:nvSpPr>
        <p:spPr>
          <a:xfrm>
            <a:off x="14921325" y="5183075"/>
            <a:ext cx="1689300" cy="5040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33B0E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A4595"/>
                </a:solidFill>
              </a:rPr>
              <a:t>We are here</a:t>
            </a:r>
            <a:endParaRPr b="1" sz="2000">
              <a:solidFill>
                <a:srgbClr val="0A4595"/>
              </a:solidFill>
            </a:endParaRPr>
          </a:p>
        </p:txBody>
      </p:sp>
      <p:sp>
        <p:nvSpPr>
          <p:cNvPr id="247" name="Google Shape;247;p16" title="contentSlideSubTitle"/>
          <p:cNvSpPr txBox="1"/>
          <p:nvPr/>
        </p:nvSpPr>
        <p:spPr>
          <a:xfrm>
            <a:off x="1984375" y="793750"/>
            <a:ext cx="14524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tropical activity expected in the next week</a:t>
            </a:r>
            <a:endParaRPr sz="28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"/>
          <p:cNvSpPr/>
          <p:nvPr/>
        </p:nvSpPr>
        <p:spPr>
          <a:xfrm>
            <a:off x="0" y="0"/>
            <a:ext cx="18288000" cy="9144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7"/>
          <p:cNvSpPr txBox="1"/>
          <p:nvPr/>
        </p:nvSpPr>
        <p:spPr>
          <a:xfrm>
            <a:off x="13410594" y="9379438"/>
            <a:ext cx="47625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17"/>
          <p:cNvSpPr/>
          <p:nvPr/>
        </p:nvSpPr>
        <p:spPr>
          <a:xfrm>
            <a:off x="0" y="914400"/>
            <a:ext cx="18288000" cy="4572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7"/>
          <p:cNvSpPr/>
          <p:nvPr/>
        </p:nvSpPr>
        <p:spPr>
          <a:xfrm>
            <a:off x="0" y="9464040"/>
            <a:ext cx="18288000" cy="8229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7"/>
          <p:cNvSpPr txBox="1"/>
          <p:nvPr/>
        </p:nvSpPr>
        <p:spPr>
          <a:xfrm>
            <a:off x="700475" y="48571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17"/>
          <p:cNvPicPr preferRelativeResize="0"/>
          <p:nvPr/>
        </p:nvPicPr>
        <p:blipFill rotWithShape="1">
          <a:blip r:embed="rId3">
            <a:alphaModFix/>
          </a:blip>
          <a:srcRect b="874950" l="0" r="0" t="-874950"/>
          <a:stretch/>
        </p:blipFill>
        <p:spPr>
          <a:xfrm>
            <a:off x="98625" y="4717900"/>
            <a:ext cx="2330649" cy="4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0" y="9515210"/>
            <a:ext cx="343814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:mm a" id="259" name="Google Shape;259;p17" title="time"/>
          <p:cNvSpPr txBox="1"/>
          <p:nvPr/>
        </p:nvSpPr>
        <p:spPr>
          <a:xfrm>
            <a:off x="12711101" y="45187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11:40 AM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MMMM d, yyyy" id="260" name="Google Shape;260;p17" title="time"/>
          <p:cNvSpPr txBox="1"/>
          <p:nvPr/>
        </p:nvSpPr>
        <p:spPr>
          <a:xfrm>
            <a:off x="12711101" y="21295"/>
            <a:ext cx="5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743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21, 2024</a:t>
            </a:r>
            <a:endParaRPr b="1"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1" name="Google Shape;26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00" y="-3135"/>
            <a:ext cx="1361424" cy="13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7" title="officeName"/>
          <p:cNvSpPr txBox="1"/>
          <p:nvPr/>
        </p:nvSpPr>
        <p:spPr>
          <a:xfrm>
            <a:off x="12125450" y="9858290"/>
            <a:ext cx="605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A459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Peachtree City, GA</a:t>
            </a:r>
            <a:endParaRPr b="1" sz="2500">
              <a:solidFill>
                <a:srgbClr val="0A459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17"/>
          <p:cNvSpPr txBox="1"/>
          <p:nvPr/>
        </p:nvSpPr>
        <p:spPr>
          <a:xfrm>
            <a:off x="13410594" y="9491472"/>
            <a:ext cx="476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14275" spcFirstLastPara="1" rIns="11427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0A459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b="1" sz="2500">
              <a:solidFill>
                <a:srgbClr val="0A459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" name="Google Shape;264;p17" title="header"/>
          <p:cNvSpPr txBox="1"/>
          <p:nvPr/>
        </p:nvSpPr>
        <p:spPr>
          <a:xfrm>
            <a:off x="1984375" y="-95250"/>
            <a:ext cx="142875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325" lIns="114325" spcFirstLastPara="1" rIns="114325" wrap="square" tIns="114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8-14 Day Outlooks</a:t>
            </a:r>
            <a:endParaRPr sz="5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" name="Google Shape;265;p17" title="subHeader"/>
          <p:cNvSpPr txBox="1"/>
          <p:nvPr/>
        </p:nvSpPr>
        <p:spPr>
          <a:xfrm>
            <a:off x="1984375" y="793750"/>
            <a:ext cx="142875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275" lIns="114275" spcFirstLastPara="1" rIns="114275" wrap="square" tIns="11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A459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28th to December 4th</a:t>
            </a:r>
            <a:endParaRPr sz="2800">
              <a:solidFill>
                <a:srgbClr val="0A459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Google Shape;266;p17"/>
          <p:cNvSpPr txBox="1"/>
          <p:nvPr/>
        </p:nvSpPr>
        <p:spPr>
          <a:xfrm>
            <a:off x="700650" y="26237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464050" y="1588925"/>
            <a:ext cx="8455200" cy="1111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n" sz="3400">
                <a:solidFill>
                  <a:srgbClr val="FFFFFF"/>
                </a:solidFill>
              </a:rPr>
              <a:t>Temperature: leaning below normal across </a:t>
            </a:r>
            <a:r>
              <a:rPr b="1" lang="en" sz="3400">
                <a:solidFill>
                  <a:srgbClr val="FFFFFF"/>
                </a:solidFill>
              </a:rPr>
              <a:t>north Georgia</a:t>
            </a:r>
            <a:endParaRPr b="1" i="0" sz="3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17"/>
          <p:cNvPicPr preferRelativeResize="0"/>
          <p:nvPr/>
        </p:nvPicPr>
        <p:blipFill rotWithShape="1">
          <a:blip r:embed="rId3">
            <a:alphaModFix/>
          </a:blip>
          <a:srcRect b="874950" l="0" r="0" t="-874950"/>
          <a:stretch/>
        </p:blipFill>
        <p:spPr>
          <a:xfrm>
            <a:off x="98800" y="2484450"/>
            <a:ext cx="2330649" cy="4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7"/>
          <p:cNvSpPr/>
          <p:nvPr/>
        </p:nvSpPr>
        <p:spPr>
          <a:xfrm>
            <a:off x="9310263" y="1574800"/>
            <a:ext cx="8345700" cy="1111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n" sz="3400">
                <a:solidFill>
                  <a:srgbClr val="FFFFFF"/>
                </a:solidFill>
              </a:rPr>
              <a:t>Precipitation: leaning above normal across all of Georgia</a:t>
            </a:r>
            <a:endParaRPr b="1" i="0" sz="3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038" y="2776250"/>
            <a:ext cx="8455132" cy="653538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1" name="Google Shape;27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10275" y="2765025"/>
            <a:ext cx="8345702" cy="653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SS Builder - S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