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4" r:id="rId4"/>
    <p:sldId id="283" r:id="rId5"/>
    <p:sldId id="284" r:id="rId6"/>
    <p:sldId id="259" r:id="rId7"/>
    <p:sldId id="258" r:id="rId8"/>
    <p:sldId id="281" r:id="rId9"/>
    <p:sldId id="278" r:id="rId10"/>
    <p:sldId id="264" r:id="rId11"/>
    <p:sldId id="260" r:id="rId12"/>
    <p:sldId id="279" r:id="rId13"/>
    <p:sldId id="262" r:id="rId14"/>
    <p:sldId id="261" r:id="rId15"/>
    <p:sldId id="270" r:id="rId16"/>
    <p:sldId id="271" r:id="rId17"/>
    <p:sldId id="287" r:id="rId18"/>
    <p:sldId id="286" r:id="rId19"/>
    <p:sldId id="272" r:id="rId20"/>
    <p:sldId id="263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0" autoAdjust="0"/>
    <p:restoredTop sz="84795" autoAdjust="0"/>
  </p:normalViewPr>
  <p:slideViewPr>
    <p:cSldViewPr>
      <p:cViewPr>
        <p:scale>
          <a:sx n="87" d="100"/>
          <a:sy n="87" d="100"/>
        </p:scale>
        <p:origin x="-189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678E20-CAF5-4AE6-83B4-665CE552AA67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EB5216-8379-414F-B027-0BE66A5BB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72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0AA051-59BC-4B15-83E3-FEEBE6CC6E73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79A0EB-9A0E-4131-BAAF-17DF0BE1E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0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9A0EB-9A0E-4131-BAAF-17DF0BE1E7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5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9A0EB-9A0E-4131-BAAF-17DF0BE1E7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70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9A0EB-9A0E-4131-BAAF-17DF0BE1E7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20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9A0EB-9A0E-4131-BAAF-17DF0BE1E7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9A0EB-9A0E-4131-BAAF-17DF0BE1E7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9A0EB-9A0E-4131-BAAF-17DF0BE1E7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9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9A0EB-9A0E-4131-BAAF-17DF0BE1E7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8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9A0EB-9A0E-4131-BAAF-17DF0BE1E7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9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41B287-0B85-4063-8824-0FED1EFDC9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6CA2-C573-479D-A182-4BBF03408B1C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D60B-9619-42EC-808C-E583247DE356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8CA6-9BDA-4151-BBBC-B3BF82652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9DEB-CFE7-4485-BEBC-165E0F10CA56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97A9A-A606-4FEF-95B1-65906807A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AAC1-9CD3-485D-9E10-87AE477F59F5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03B6-1F1A-44ED-8E67-62EAA3649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8F35-D827-43FC-B685-878F72ACC2B8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A73B-DF28-488B-B4CA-182AB9B2F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6501-EE3F-465D-B55E-70E5604C01CF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CE3E3C-A7AE-49C7-801F-BAFDD7177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E3F6-FDC0-4920-9F9F-47808D7C81F4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1C49-15B7-4CA7-9CB4-BECCA61F7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5433-7A94-4297-933B-F2E6129193A3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256E-BE15-472C-983D-7C0E64C3B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8D37-8B35-41C6-9667-7B2A7D7FD308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ED3E-BBEA-40B5-B396-0F0D56969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6100-C2AC-4AD6-9561-0EA28C3A916D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B9AB3-3115-4C2F-907F-0F07F5A97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C57D-CEB3-4296-BD6C-0BC6CDB7487D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4F5B-DCF6-41FF-9F28-F8687ABA1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903D-8972-41BE-A81E-86E84A8B484F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7169-33FC-475B-B6F0-5BC5F1E8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3FE2BD5-DD9E-43C4-820A-37C720E6818F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374EC65-FD3F-4931-9919-A8D0788C4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3" r:id="rId2"/>
    <p:sldLayoutId id="2147483710" r:id="rId3"/>
    <p:sldLayoutId id="2147483704" r:id="rId4"/>
    <p:sldLayoutId id="2147483705" r:id="rId5"/>
    <p:sldLayoutId id="2147483706" r:id="rId6"/>
    <p:sldLayoutId id="2147483711" r:id="rId7"/>
    <p:sldLayoutId id="2147483712" r:id="rId8"/>
    <p:sldLayoutId id="2147483713" r:id="rId9"/>
    <p:sldLayoutId id="2147483707" r:id="rId10"/>
    <p:sldLayoutId id="2147483714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48774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B8E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3B651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0.jpeg"/><Relationship Id="rId4" Type="http://schemas.openxmlformats.org/officeDocument/2006/relationships/hyperlink" Target="mailto:Brent.MacAloney@noa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90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NWS Outreach and Education Event System (NOEES) Program Overview</a:t>
            </a:r>
            <a:endParaRPr lang="en-US" sz="5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5867400"/>
            <a:ext cx="8001000" cy="914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Brenton MacAloney II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Performance and Evaluation Branch, National Weather Service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2016 NOAA-EC Bi-Lateral Marine Focus Area </a:t>
            </a:r>
            <a:r>
              <a:rPr lang="en-US" dirty="0" smtClean="0"/>
              <a:t>Workshop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May 5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763838"/>
            <a:ext cx="29718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763837"/>
            <a:ext cx="3805401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the NOEES Data Used For?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Some of the uses of the NOEES database  include:</a:t>
            </a:r>
          </a:p>
          <a:p>
            <a:pPr lvl="1" eaLnBrk="1" hangingPunct="1"/>
            <a:r>
              <a:rPr lang="en-US" sz="2200" dirty="0" smtClean="0"/>
              <a:t>Monitoring  and assessing the effectiveness of NWS outreach and education efforts </a:t>
            </a:r>
          </a:p>
          <a:p>
            <a:pPr lvl="1" eaLnBrk="1" hangingPunct="1"/>
            <a:r>
              <a:rPr lang="en-US" sz="2200" dirty="0" smtClean="0"/>
              <a:t>Justifying strategic budget planning and outreach and education resource allocation </a:t>
            </a:r>
          </a:p>
          <a:p>
            <a:pPr lvl="1" eaLnBrk="1" hangingPunct="1"/>
            <a:r>
              <a:rPr lang="en-US" sz="2200" dirty="0" smtClean="0"/>
              <a:t>Improving reporting to elected officials </a:t>
            </a:r>
          </a:p>
          <a:p>
            <a:pPr lvl="1" eaLnBrk="1" hangingPunct="1"/>
            <a:r>
              <a:rPr lang="en-US" sz="2200" dirty="0" smtClean="0"/>
              <a:t>Customer/partner feedback can be used in the validation, improvement, or termination of products and services </a:t>
            </a:r>
          </a:p>
          <a:p>
            <a:pPr lvl="1" eaLnBrk="1" hangingPunct="1"/>
            <a:r>
              <a:rPr lang="en-US" sz="2200" dirty="0" smtClean="0"/>
              <a:t>Succession and internal collaboration </a:t>
            </a:r>
          </a:p>
        </p:txBody>
      </p:sp>
      <p:pic>
        <p:nvPicPr>
          <p:cNvPr id="25603" name="Picture 4" descr="071002-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762500"/>
            <a:ext cx="25908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400800" y="3752850"/>
            <a:ext cx="2590800" cy="742950"/>
          </a:xfrm>
          <a:prstGeom prst="rect">
            <a:avLst/>
          </a:prstGeom>
          <a:noFill/>
          <a:ln w="12700"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Franklin Gothic Demi" pitchFamily="34" charset="0"/>
              </a:rPr>
              <a:t>The NOEES is one-stop shopping for all NWS outreach and education data</a:t>
            </a:r>
          </a:p>
        </p:txBody>
      </p:sp>
      <p:pic>
        <p:nvPicPr>
          <p:cNvPr id="25605" name="Picture 6" descr="In Glasgow, Mont., NWS information technology officer Jeff Zeltwanger and warning coordination meteorologist Tanja Fransen (shown with students) showed students on the Fort Peck Indian Reservation a tornado machine, a radiometer that spun when a light was put on it, a Galileo thermometer, a glass barometer filled with water, and video of Hurricane Katrina, as part of a &quot;Things That Move&quot; Earth Day celebration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600200"/>
            <a:ext cx="260985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Entering Events in NOEES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Only non-operational events are reported in NOEES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 smtClean="0"/>
              <a:t>“Short” form expedites entry of common event types</a:t>
            </a:r>
          </a:p>
          <a:p>
            <a:pPr lvl="1" eaLnBrk="1" hangingPunct="1"/>
            <a:r>
              <a:rPr lang="en-US" i="1" dirty="0" smtClean="0"/>
              <a:t>Interviews</a:t>
            </a:r>
          </a:p>
          <a:p>
            <a:pPr lvl="1" eaLnBrk="1" hangingPunct="1"/>
            <a:r>
              <a:rPr lang="en-US" i="1" dirty="0" smtClean="0"/>
              <a:t>Office Tours</a:t>
            </a:r>
          </a:p>
          <a:p>
            <a:pPr lvl="1" eaLnBrk="1" hangingPunct="1"/>
            <a:r>
              <a:rPr lang="en-US" i="1" dirty="0"/>
              <a:t>Presentations</a:t>
            </a:r>
          </a:p>
          <a:p>
            <a:pPr lvl="1" eaLnBrk="1" hangingPunct="1"/>
            <a:r>
              <a:rPr lang="en-US" i="1" dirty="0" smtClean="0"/>
              <a:t>School Visits</a:t>
            </a:r>
          </a:p>
          <a:p>
            <a:pPr lvl="1" eaLnBrk="1" hangingPunct="1"/>
            <a:r>
              <a:rPr lang="en-US" i="1" dirty="0"/>
              <a:t>SKYWARN Spotter Talks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 smtClean="0"/>
              <a:t>“Long” form used for other event types or when entry of greater detail is desired 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dirty="0" smtClean="0"/>
              <a:t>Information is laid out in tables online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Who has Permission to Use NOEES?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WCMs, SCHs, MICs, and HICs, regulate local access to NOEES event entry at </a:t>
            </a:r>
            <a:r>
              <a:rPr lang="en-US" dirty="0"/>
              <a:t>field office level (i.e., WFO, RFC</a:t>
            </a:r>
            <a:r>
              <a:rPr lang="en-US" dirty="0" smtClean="0"/>
              <a:t>). 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At other offices (e.g., Regions / National HQ, National Centers, etc.), all employees are granted “NOEES User” permissions by default.  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Overall NOEES administration takes place at NWS HQ between the WCM program manager and Performance and Evaluation Branch.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Using the NOEES</a:t>
            </a:r>
            <a:endParaRPr lang="en-US" dirty="0"/>
          </a:p>
        </p:txBody>
      </p:sp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xfrm>
            <a:off x="571500" y="4800600"/>
            <a:ext cx="8001000" cy="5492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Setting Preferences with “My Settings”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NOEES program was developed to give users a personalized experience in order to save time</a:t>
            </a:r>
          </a:p>
          <a:p>
            <a:pPr marL="0" indent="0" eaLnBrk="1" hangingPunct="1"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Using “My Settings” users can configure NOEES in the following areas: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429000"/>
            <a:ext cx="3276600" cy="247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8774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B8E7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US" i="1" dirty="0" smtClean="0"/>
              <a:t>Event Types</a:t>
            </a:r>
          </a:p>
          <a:p>
            <a:pPr lvl="1" eaLnBrk="1" hangingPunct="1"/>
            <a:r>
              <a:rPr lang="en-US" i="1" dirty="0" smtClean="0"/>
              <a:t>States</a:t>
            </a:r>
          </a:p>
          <a:p>
            <a:pPr lvl="1" eaLnBrk="1" hangingPunct="1"/>
            <a:r>
              <a:rPr lang="en-US" i="1" dirty="0" smtClean="0"/>
              <a:t>Locations</a:t>
            </a:r>
          </a:p>
          <a:p>
            <a:pPr lvl="1" eaLnBrk="1" hangingPunct="1"/>
            <a:r>
              <a:rPr lang="en-US" i="1" dirty="0" smtClean="0"/>
              <a:t>Personal Information</a:t>
            </a:r>
          </a:p>
          <a:p>
            <a:pPr lvl="1" eaLnBrk="1" hangingPunct="1"/>
            <a:r>
              <a:rPr lang="en-US" i="1" dirty="0" smtClean="0"/>
              <a:t>Time Zones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5379854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562600" y="4495800"/>
            <a:ext cx="2514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Using the Short Form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267199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Short form used for common event types</a:t>
            </a:r>
          </a:p>
          <a:p>
            <a:pPr lvl="1" eaLnBrk="1" hangingPunct="1"/>
            <a:r>
              <a:rPr lang="en-US" i="1" dirty="0" smtClean="0"/>
              <a:t>Interviews</a:t>
            </a:r>
          </a:p>
          <a:p>
            <a:pPr lvl="1" eaLnBrk="1" hangingPunct="1"/>
            <a:r>
              <a:rPr lang="en-US" i="1" dirty="0" smtClean="0"/>
              <a:t>Office Tours</a:t>
            </a:r>
          </a:p>
          <a:p>
            <a:pPr lvl="1" eaLnBrk="1" hangingPunct="1"/>
            <a:r>
              <a:rPr lang="en-US" i="1" dirty="0" smtClean="0"/>
              <a:t>Presentations</a:t>
            </a:r>
          </a:p>
          <a:p>
            <a:pPr lvl="1" eaLnBrk="1" hangingPunct="1"/>
            <a:r>
              <a:rPr lang="en-US" i="1" dirty="0" smtClean="0"/>
              <a:t>School Visits</a:t>
            </a:r>
          </a:p>
          <a:p>
            <a:pPr lvl="1" eaLnBrk="1" hangingPunct="1"/>
            <a:r>
              <a:rPr lang="en-US" i="1" dirty="0" smtClean="0"/>
              <a:t>SKYWARN Spotter Training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Expedites entry where minimal information required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061808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Using the Long Form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Used for all other event types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 smtClean="0"/>
              <a:t>Allows for greater details</a:t>
            </a:r>
          </a:p>
          <a:p>
            <a:pPr lvl="1" eaLnBrk="1" hangingPunct="1"/>
            <a:r>
              <a:rPr lang="en-US" i="1" dirty="0" smtClean="0"/>
              <a:t>Program areas</a:t>
            </a:r>
          </a:p>
          <a:p>
            <a:pPr lvl="1" eaLnBrk="1" hangingPunct="1"/>
            <a:r>
              <a:rPr lang="en-US" i="1" dirty="0" smtClean="0"/>
              <a:t>Audience type</a:t>
            </a:r>
          </a:p>
          <a:p>
            <a:pPr lvl="1" eaLnBrk="1" hangingPunct="1"/>
            <a:r>
              <a:rPr lang="en-US" i="1" dirty="0" smtClean="0"/>
              <a:t>Venue Name and Location</a:t>
            </a:r>
          </a:p>
          <a:p>
            <a:pPr lvl="1" eaLnBrk="1" hangingPunct="1"/>
            <a:r>
              <a:rPr lang="en-US" i="1" dirty="0" smtClean="0"/>
              <a:t>Event description</a:t>
            </a:r>
          </a:p>
          <a:p>
            <a:pPr lvl="1" eaLnBrk="1" hangingPunct="1"/>
            <a:r>
              <a:rPr lang="en-US" i="1" dirty="0" smtClean="0"/>
              <a:t>Information on Point of Contact</a:t>
            </a:r>
          </a:p>
          <a:p>
            <a:pPr lvl="1" eaLnBrk="1" hangingPunct="1"/>
            <a:r>
              <a:rPr lang="en-US" i="1" dirty="0" smtClean="0"/>
              <a:t>Attendee feedback</a:t>
            </a:r>
          </a:p>
          <a:p>
            <a:pPr lvl="1" eaLnBrk="1" hangingPunct="1"/>
            <a:r>
              <a:rPr lang="en-US" i="1" dirty="0" smtClean="0"/>
              <a:t>Internal notes on event</a:t>
            </a:r>
          </a:p>
          <a:p>
            <a:pPr marL="457200" lvl="1" indent="0" eaLnBrk="1" hangingPunct="1"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Recommended for events being posted to the web in which details are important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67655"/>
            <a:ext cx="3892661" cy="525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Logging Customer / Partner Feedback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Feedback may be logged in the optional section of the long and short forms</a:t>
            </a:r>
          </a:p>
          <a:p>
            <a:pPr eaLnBrk="1" hangingPunct="1"/>
            <a:r>
              <a:rPr lang="en-US" dirty="0" smtClean="0"/>
              <a:t>Feedback should help improve programs and services</a:t>
            </a:r>
          </a:p>
          <a:p>
            <a:pPr eaLnBrk="1" hangingPunct="1"/>
            <a:r>
              <a:rPr lang="en-US" dirty="0" smtClean="0"/>
              <a:t>Examples of useful feedback:</a:t>
            </a:r>
          </a:p>
          <a:p>
            <a:pPr lvl="1" eaLnBrk="1" hangingPunct="1"/>
            <a:r>
              <a:rPr lang="en-US" i="1" dirty="0" smtClean="0"/>
              <a:t>“I would like to have my NOAA Weather Radio alert me based on storm-based warnings.”</a:t>
            </a:r>
          </a:p>
          <a:p>
            <a:pPr lvl="1" eaLnBrk="1" hangingPunct="1"/>
            <a:r>
              <a:rPr lang="en-US" i="1" dirty="0" smtClean="0"/>
              <a:t>“Your winter storm warning allowed us to de-ice                                          the roads and fire hydrants well before the storm.”</a:t>
            </a:r>
          </a:p>
          <a:p>
            <a:pPr eaLnBrk="1" hangingPunct="1"/>
            <a:r>
              <a:rPr lang="en-US" dirty="0" smtClean="0"/>
              <a:t>Examples of useless feedback:</a:t>
            </a:r>
          </a:p>
          <a:p>
            <a:pPr lvl="1" eaLnBrk="1" hangingPunct="1"/>
            <a:r>
              <a:rPr lang="en-US" i="1" dirty="0" smtClean="0"/>
              <a:t>“The tour I took at your office was a lot of fun.”</a:t>
            </a:r>
          </a:p>
          <a:p>
            <a:pPr lvl="1" eaLnBrk="1" hangingPunct="1"/>
            <a:r>
              <a:rPr lang="en-US" i="1" dirty="0" smtClean="0"/>
              <a:t>“You guys really nailed the forecast.”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3074" name="Picture 2" descr="http://warringtonparentsandcarers.org/uploads/images/feedback-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151707" cy="260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Running Reports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59" y="2362200"/>
            <a:ext cx="440170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7175" y="1676400"/>
            <a:ext cx="4162425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Reports can be run using “Run Reports”</a:t>
            </a:r>
          </a:p>
          <a:p>
            <a:pPr eaLnBrk="1" hangingPunct="1"/>
            <a:r>
              <a:rPr lang="en-US" dirty="0" smtClean="0"/>
              <a:t>Reports used for tabulating outreach and education event statistics</a:t>
            </a:r>
          </a:p>
          <a:p>
            <a:pPr eaLnBrk="1" hangingPunct="1"/>
            <a:r>
              <a:rPr lang="en-US" dirty="0" smtClean="0"/>
              <a:t>Types of reports:</a:t>
            </a:r>
          </a:p>
          <a:p>
            <a:pPr lvl="1" eaLnBrk="1" hangingPunct="1"/>
            <a:r>
              <a:rPr lang="en-US" i="1" dirty="0" smtClean="0"/>
              <a:t>Audience Type</a:t>
            </a:r>
          </a:p>
          <a:p>
            <a:pPr lvl="1" eaLnBrk="1" hangingPunct="1"/>
            <a:r>
              <a:rPr lang="en-US" i="1" dirty="0" smtClean="0"/>
              <a:t>Event Type</a:t>
            </a:r>
          </a:p>
          <a:p>
            <a:pPr lvl="1" eaLnBrk="1" hangingPunct="1"/>
            <a:r>
              <a:rPr lang="en-US" i="1" dirty="0" smtClean="0"/>
              <a:t>Feedback</a:t>
            </a:r>
          </a:p>
          <a:p>
            <a:pPr lvl="1" eaLnBrk="1" hangingPunct="1"/>
            <a:r>
              <a:rPr lang="en-US" i="1" dirty="0" smtClean="0"/>
              <a:t>Person Hours</a:t>
            </a:r>
          </a:p>
          <a:p>
            <a:pPr lvl="1" eaLnBrk="1" hangingPunct="1"/>
            <a:r>
              <a:rPr lang="en-US" i="1" dirty="0" smtClean="0"/>
              <a:t>SKYWARN</a:t>
            </a:r>
          </a:p>
          <a:p>
            <a:pPr lvl="1" eaLnBrk="1" hangingPunct="1"/>
            <a:r>
              <a:rPr lang="en-US" i="1" dirty="0" smtClean="0"/>
              <a:t>Topic Type</a:t>
            </a:r>
          </a:p>
        </p:txBody>
      </p:sp>
    </p:spTree>
    <p:extLst>
      <p:ext uri="{BB962C8B-B14F-4D97-AF65-F5344CB8AC3E}">
        <p14:creationId xmlns:p14="http://schemas.microsoft.com/office/powerpoint/2010/main" val="13882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Running Reports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77724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From / To Date</a:t>
            </a:r>
          </a:p>
          <a:p>
            <a:pPr eaLnBrk="1" hangingPunct="1"/>
            <a:r>
              <a:rPr lang="en-US" dirty="0" smtClean="0"/>
              <a:t>Area</a:t>
            </a:r>
          </a:p>
          <a:p>
            <a:pPr lvl="1" eaLnBrk="1" hangingPunct="1"/>
            <a:r>
              <a:rPr lang="en-US" i="1" dirty="0" smtClean="0"/>
              <a:t>National</a:t>
            </a:r>
          </a:p>
          <a:p>
            <a:pPr lvl="1" eaLnBrk="1" hangingPunct="1"/>
            <a:r>
              <a:rPr lang="en-US" i="1" dirty="0" smtClean="0"/>
              <a:t>NWS HQ</a:t>
            </a:r>
          </a:p>
          <a:p>
            <a:pPr lvl="1" eaLnBrk="1" hangingPunct="1"/>
            <a:r>
              <a:rPr lang="en-US" i="1" dirty="0" smtClean="0"/>
              <a:t>National Centers</a:t>
            </a:r>
          </a:p>
          <a:p>
            <a:pPr lvl="1" eaLnBrk="1" hangingPunct="1"/>
            <a:r>
              <a:rPr lang="en-US" i="1" dirty="0" smtClean="0"/>
              <a:t>NCEP Centers</a:t>
            </a:r>
          </a:p>
          <a:p>
            <a:pPr lvl="1" eaLnBrk="1" hangingPunct="1"/>
            <a:r>
              <a:rPr lang="en-US" i="1" dirty="0" smtClean="0"/>
              <a:t>Regional HQ</a:t>
            </a:r>
          </a:p>
          <a:p>
            <a:pPr lvl="1" eaLnBrk="1" hangingPunct="1"/>
            <a:r>
              <a:rPr lang="en-US" i="1" dirty="0" smtClean="0"/>
              <a:t>WFO</a:t>
            </a:r>
          </a:p>
          <a:p>
            <a:pPr lvl="1" eaLnBrk="1" hangingPunct="1"/>
            <a:r>
              <a:rPr lang="en-US" i="1" dirty="0" smtClean="0"/>
              <a:t>RFC</a:t>
            </a:r>
          </a:p>
          <a:p>
            <a:pPr lvl="1" eaLnBrk="1" hangingPunct="1"/>
            <a:r>
              <a:rPr lang="en-US" i="1" dirty="0" smtClean="0"/>
              <a:t>CWSU</a:t>
            </a:r>
          </a:p>
          <a:p>
            <a:pPr lvl="1" eaLnBrk="1" hangingPunct="1"/>
            <a:r>
              <a:rPr lang="en-US" i="1" dirty="0" smtClean="0"/>
              <a:t>State</a:t>
            </a:r>
          </a:p>
          <a:p>
            <a:pPr eaLnBrk="1" hangingPunct="1"/>
            <a:r>
              <a:rPr lang="en-US" dirty="0" smtClean="0"/>
              <a:t>Report Type</a:t>
            </a:r>
          </a:p>
          <a:p>
            <a:pPr eaLnBrk="1" hangingPunct="1"/>
            <a:r>
              <a:rPr lang="en-US" dirty="0" smtClean="0"/>
              <a:t>Summary Type – all offices combined or broken out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5303928" cy="430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  <a:p>
            <a:pPr lvl="1" eaLnBrk="1" hangingPunct="1"/>
            <a:r>
              <a:rPr lang="en-US" i="1" dirty="0" smtClean="0"/>
              <a:t>Impact of NWS outreach and education</a:t>
            </a:r>
          </a:p>
          <a:p>
            <a:pPr lvl="1" eaLnBrk="1" hangingPunct="1"/>
            <a:r>
              <a:rPr lang="en-US" i="1" dirty="0" smtClean="0"/>
              <a:t>Need for a unified tracking system</a:t>
            </a:r>
          </a:p>
          <a:p>
            <a:pPr lvl="1" eaLnBrk="1" hangingPunct="1"/>
            <a:r>
              <a:rPr lang="en-US" i="1" dirty="0" smtClean="0"/>
              <a:t>Evolution of NOEES to version 2.0</a:t>
            </a:r>
          </a:p>
          <a:p>
            <a:pPr lvl="1" eaLnBrk="1" hangingPunct="1"/>
            <a:r>
              <a:rPr lang="en-US" i="1" dirty="0" smtClean="0"/>
              <a:t>Who has permission to use NOEES?</a:t>
            </a:r>
          </a:p>
          <a:p>
            <a:pPr marL="457200" lvl="1" indent="0" eaLnBrk="1" hangingPunct="1">
              <a:buNone/>
            </a:pPr>
            <a:endParaRPr lang="en-US" i="1" dirty="0" smtClean="0"/>
          </a:p>
          <a:p>
            <a:pPr marL="457200" lvl="1" indent="0" eaLnBrk="1" hangingPunct="1">
              <a:buNone/>
            </a:pPr>
            <a:endParaRPr lang="en-US" sz="800" i="1" dirty="0" smtClean="0"/>
          </a:p>
          <a:p>
            <a:pPr eaLnBrk="1" hangingPunct="1"/>
            <a:r>
              <a:rPr lang="en-US" dirty="0" smtClean="0"/>
              <a:t>Using the NOEES</a:t>
            </a:r>
          </a:p>
          <a:p>
            <a:pPr lvl="1" eaLnBrk="1" hangingPunct="1"/>
            <a:r>
              <a:rPr lang="en-US" i="1" dirty="0" smtClean="0"/>
              <a:t>Using the Short / Long Form</a:t>
            </a:r>
          </a:p>
          <a:p>
            <a:pPr lvl="1" eaLnBrk="1" hangingPunct="1"/>
            <a:r>
              <a:rPr lang="en-US" i="1" dirty="0" smtClean="0"/>
              <a:t>Viewing Events</a:t>
            </a:r>
          </a:p>
          <a:p>
            <a:pPr lvl="1" eaLnBrk="1" hangingPunct="1"/>
            <a:r>
              <a:rPr lang="en-US" i="1" dirty="0" smtClean="0"/>
              <a:t>Running Reports</a:t>
            </a:r>
          </a:p>
          <a:p>
            <a:pPr marL="457200" lvl="1" indent="0" eaLnBrk="1" hangingPunct="1">
              <a:buNone/>
            </a:pPr>
            <a:endParaRPr lang="en-US" sz="800" i="1" dirty="0" smtClean="0"/>
          </a:p>
        </p:txBody>
      </p:sp>
      <p:pic>
        <p:nvPicPr>
          <p:cNvPr id="4" name="Picture 3" descr="C:\Users\Brent\AppData\Local\Microsoft\Windows\Temporary Internet Files\Content.IE5\G0FGLV1E\MC900013429[1].wm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09800"/>
            <a:ext cx="23526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53200" y="2676525"/>
            <a:ext cx="16144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Bradley Hand ITC" pitchFamily="66" charset="0"/>
              </a:rPr>
              <a:t>TODAY!!!</a:t>
            </a:r>
          </a:p>
          <a:p>
            <a:pPr algn="ctr"/>
            <a:endParaRPr lang="en-US" sz="800" b="1" dirty="0">
              <a:latin typeface="Bradley Hand ITC" pitchFamily="66" charset="0"/>
            </a:endParaRPr>
          </a:p>
          <a:p>
            <a:pPr algn="ctr"/>
            <a:r>
              <a:rPr lang="en-US" sz="2000" b="1" dirty="0">
                <a:latin typeface="Bradley Hand ITC" pitchFamily="66" charset="0"/>
              </a:rPr>
              <a:t>NOEES</a:t>
            </a:r>
          </a:p>
          <a:p>
            <a:pPr algn="ctr"/>
            <a:r>
              <a:rPr lang="en-US" sz="2000" b="1" dirty="0">
                <a:latin typeface="Bradley Hand ITC" pitchFamily="66" charset="0"/>
              </a:rPr>
              <a:t>Program</a:t>
            </a:r>
          </a:p>
          <a:p>
            <a:pPr algn="ctr"/>
            <a:r>
              <a:rPr lang="en-US" sz="2000" b="1" dirty="0">
                <a:latin typeface="Bradley Hand ITC" pitchFamily="66" charset="0"/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52578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Brent MacAloney</a:t>
            </a:r>
          </a:p>
          <a:p>
            <a:pPr eaLnBrk="1" hangingPunct="1"/>
            <a:r>
              <a:rPr lang="en-US" dirty="0" smtClean="0"/>
              <a:t>E-mail:  </a:t>
            </a:r>
            <a:r>
              <a:rPr lang="en-US" dirty="0" smtClean="0">
                <a:hlinkClick r:id="rId4"/>
              </a:rPr>
              <a:t>Brent.MacAloney@noaa.gov</a:t>
            </a:r>
            <a:endParaRPr lang="en-US" dirty="0" smtClean="0"/>
          </a:p>
          <a:p>
            <a:pPr eaLnBrk="1" hangingPunct="1"/>
            <a:r>
              <a:rPr lang="en-US" dirty="0" smtClean="0"/>
              <a:t>Phone:  301-427-9301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76200" y="2362200"/>
            <a:ext cx="533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Franklin Gothic Book" pitchFamily="34" charset="0"/>
              </a:rPr>
              <a:t>Do you have any questions or </a:t>
            </a:r>
            <a:r>
              <a:rPr lang="en-US" sz="4000" b="1" dirty="0" smtClean="0">
                <a:latin typeface="Franklin Gothic Book" pitchFamily="34" charset="0"/>
              </a:rPr>
              <a:t>comments?</a:t>
            </a:r>
            <a:endParaRPr lang="en-US" sz="4000" b="1" dirty="0">
              <a:latin typeface="Franklin Gothic Book" pitchFamily="34" charset="0"/>
            </a:endParaRPr>
          </a:p>
        </p:txBody>
      </p:sp>
      <p:pic>
        <p:nvPicPr>
          <p:cNvPr id="6" name="Picture 2" descr="C:\Users\Brent\Downloads\1010225_10153780571257715_4262807939114931718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5" b="13512"/>
          <a:stretch/>
        </p:blipFill>
        <p:spPr bwMode="auto">
          <a:xfrm>
            <a:off x="5867400" y="1905000"/>
            <a:ext cx="2667000" cy="353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81" y="4724400"/>
            <a:ext cx="2609850" cy="19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s20060711_i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8700" y="3074165"/>
            <a:ext cx="26289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Impact of NWS Outreach and Education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2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Outreach and education efforts foster trust, enhance environmental literacy, and save lives in our communities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NWS committed to high quality outreach and education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New </a:t>
            </a:r>
            <a:r>
              <a:rPr lang="en-US" dirty="0"/>
              <a:t>technologies will </a:t>
            </a:r>
            <a:r>
              <a:rPr lang="en-US" dirty="0" smtClean="0"/>
              <a:t>extend our </a:t>
            </a:r>
            <a:r>
              <a:rPr lang="en-US" dirty="0"/>
              <a:t>reach in exciting new </a:t>
            </a:r>
            <a:r>
              <a:rPr lang="en-US" dirty="0" smtClean="0"/>
              <a:t>ways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  <p:pic>
        <p:nvPicPr>
          <p:cNvPr id="9" name="Picture 8" descr="php_sta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76400"/>
            <a:ext cx="2609850" cy="194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3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Need for a Unified Tracking System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Numerous requests from Warning Coordination Meteorologists for a unified event tracking system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Benefits of a unified system</a:t>
            </a:r>
          </a:p>
          <a:p>
            <a:pPr lvl="1" eaLnBrk="1" hangingPunct="1"/>
            <a:r>
              <a:rPr lang="en-US" i="1" dirty="0"/>
              <a:t>Single database </a:t>
            </a:r>
            <a:r>
              <a:rPr lang="en-US" i="1" dirty="0" smtClean="0"/>
              <a:t>of information</a:t>
            </a:r>
          </a:p>
          <a:p>
            <a:pPr lvl="1" eaLnBrk="1" hangingPunct="1"/>
            <a:r>
              <a:rPr lang="en-US" i="1" dirty="0" smtClean="0"/>
              <a:t>Eliminate </a:t>
            </a:r>
            <a:r>
              <a:rPr lang="en-US" i="1" dirty="0"/>
              <a:t>redundant </a:t>
            </a:r>
            <a:r>
              <a:rPr lang="en-US" i="1" dirty="0" smtClean="0"/>
              <a:t>outreach and education </a:t>
            </a:r>
            <a:r>
              <a:rPr lang="en-US" i="1" dirty="0"/>
              <a:t>reporting </a:t>
            </a:r>
          </a:p>
          <a:p>
            <a:pPr lvl="1" eaLnBrk="1" hangingPunct="1"/>
            <a:r>
              <a:rPr lang="en-US" i="1" dirty="0" smtClean="0"/>
              <a:t>More </a:t>
            </a:r>
            <a:r>
              <a:rPr lang="en-US" i="1" dirty="0"/>
              <a:t>efficient organizational exchange of </a:t>
            </a:r>
            <a:r>
              <a:rPr lang="en-US" i="1" dirty="0" smtClean="0"/>
              <a:t>information</a:t>
            </a:r>
          </a:p>
          <a:p>
            <a:pPr lvl="1" eaLnBrk="1" hangingPunct="1"/>
            <a:r>
              <a:rPr lang="en-US" i="1" dirty="0"/>
              <a:t>Better linkage between </a:t>
            </a:r>
            <a:r>
              <a:rPr lang="en-US" i="1" dirty="0" smtClean="0"/>
              <a:t>outreach and education </a:t>
            </a:r>
            <a:r>
              <a:rPr lang="en-US" i="1" dirty="0"/>
              <a:t>efforts with NWS mission outcomes</a:t>
            </a:r>
          </a:p>
          <a:p>
            <a:pPr lvl="1" eaLnBrk="1" hangingPunct="1"/>
            <a:r>
              <a:rPr lang="en-US" i="1" dirty="0" smtClean="0"/>
              <a:t>Capture customer/partner feedback to improve service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National team established requirements for an NWS Outreach and Education Event System (NOEES) in 2007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Evolution of NOEES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800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Requirements effort captured good ideas in local outreach applications for possible inclusion in NOEES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NOEES v1.0 released for use in October 2008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NWS HQ tracked user feedback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Gave program managers a better understanding of the needs of the field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4090456" cy="387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NOEES 2.0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Web based system for reporting, tracking, and sharing of NWS outreach and education event information</a:t>
            </a:r>
          </a:p>
          <a:p>
            <a:pPr eaLnBrk="1" hangingPunct="1"/>
            <a:r>
              <a:rPr lang="en-US" dirty="0" smtClean="0"/>
              <a:t>Primarily for internal use</a:t>
            </a:r>
          </a:p>
          <a:p>
            <a:pPr eaLnBrk="1" hangingPunct="1"/>
            <a:r>
              <a:rPr lang="en-US" dirty="0" smtClean="0"/>
              <a:t>Provides “bean counters” with numbers showing the extent of outreach and education activities</a:t>
            </a:r>
          </a:p>
          <a:p>
            <a:pPr eaLnBrk="1" hangingPunct="1"/>
            <a:r>
              <a:rPr lang="en-US" dirty="0" smtClean="0"/>
              <a:t>Released for use in October 2011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9454" y="1981200"/>
            <a:ext cx="421355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939925"/>
            <a:ext cx="6096000" cy="4156075"/>
          </a:xfrm>
        </p:spPr>
        <p:txBody>
          <a:bodyPr/>
          <a:lstStyle/>
          <a:p>
            <a:pPr marL="0" eaLnBrk="1" hangingPunct="1"/>
            <a:r>
              <a:rPr lang="en-US" sz="2200" dirty="0" smtClean="0"/>
              <a:t>One-time reporting </a:t>
            </a:r>
          </a:p>
          <a:p>
            <a:pPr marL="0" eaLnBrk="1" hangingPunct="1"/>
            <a:endParaRPr lang="en-US" sz="1000" dirty="0" smtClean="0"/>
          </a:p>
          <a:p>
            <a:pPr marL="0" eaLnBrk="1" hangingPunct="1"/>
            <a:r>
              <a:rPr lang="en-US" sz="2200" dirty="0" smtClean="0"/>
              <a:t>Real-time reporting </a:t>
            </a:r>
          </a:p>
          <a:p>
            <a:pPr marL="0" eaLnBrk="1" hangingPunct="1"/>
            <a:endParaRPr lang="en-US" sz="1000" dirty="0" smtClean="0"/>
          </a:p>
          <a:p>
            <a:pPr eaLnBrk="1" hangingPunct="1"/>
            <a:r>
              <a:rPr lang="en-US" sz="2200" dirty="0" smtClean="0"/>
              <a:t>Developed/maintained by Performance and Evaluation Branch</a:t>
            </a:r>
          </a:p>
          <a:p>
            <a:pPr marL="0" eaLnBrk="1" hangingPunct="1"/>
            <a:endParaRPr lang="en-US" sz="1000" dirty="0" smtClean="0"/>
          </a:p>
          <a:p>
            <a:pPr marL="0" eaLnBrk="1" hangingPunct="1"/>
            <a:r>
              <a:rPr lang="en-US" sz="2200" dirty="0" smtClean="0"/>
              <a:t>NOEES can be integrated with other systems</a:t>
            </a:r>
          </a:p>
          <a:p>
            <a:pPr marL="0" eaLnBrk="1" hangingPunct="1"/>
            <a:endParaRPr lang="en-US" sz="1000" dirty="0"/>
          </a:p>
          <a:p>
            <a:pPr marL="0" eaLnBrk="1" hangingPunct="1"/>
            <a:r>
              <a:rPr lang="en-US" sz="2200" dirty="0" smtClean="0"/>
              <a:t>Customizable reports</a:t>
            </a:r>
          </a:p>
          <a:p>
            <a:pPr marL="0" eaLnBrk="1" hangingPunct="1"/>
            <a:endParaRPr lang="en-US" sz="1000" dirty="0"/>
          </a:p>
          <a:p>
            <a:pPr marL="0" eaLnBrk="1" hangingPunct="1"/>
            <a:r>
              <a:rPr lang="en-US" sz="2200" dirty="0" smtClean="0"/>
              <a:t>Linkage to personal/office </a:t>
            </a:r>
            <a:r>
              <a:rPr lang="en-US" sz="2200" dirty="0"/>
              <a:t>calendar systems </a:t>
            </a:r>
          </a:p>
          <a:p>
            <a:pPr eaLnBrk="1" hangingPunct="1"/>
            <a:endParaRPr lang="en-US" sz="2200" dirty="0" smtClean="0"/>
          </a:p>
        </p:txBody>
      </p:sp>
      <p:pic>
        <p:nvPicPr>
          <p:cNvPr id="23554" name="Picture 4" descr="MVC-035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654550"/>
            <a:ext cx="2590800" cy="205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5" descr="DSCF0409"/>
          <p:cNvPicPr>
            <a:picLocks noChangeAspect="1" noChangeArrowheads="1"/>
          </p:cNvPicPr>
          <p:nvPr/>
        </p:nvPicPr>
        <p:blipFill>
          <a:blip r:embed="rId4"/>
          <a:srcRect l="3125" t="14583" r="3125"/>
          <a:stretch>
            <a:fillRect/>
          </a:stretch>
        </p:blipFill>
        <p:spPr bwMode="auto">
          <a:xfrm>
            <a:off x="6400800" y="1600200"/>
            <a:ext cx="2581275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400800" y="3752850"/>
            <a:ext cx="2590800" cy="742950"/>
          </a:xfrm>
          <a:prstGeom prst="rect">
            <a:avLst/>
          </a:prstGeom>
          <a:noFill/>
          <a:ln w="12700"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Franklin Gothic Demi" pitchFamily="34" charset="0"/>
              </a:rPr>
              <a:t>NOEES allows NWS to capture and archive feedback from our customers and partners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59936"/>
            <a:ext cx="8229600" cy="11116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Bodoni MT Condense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Bodoni MT Condense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Bodoni MT Condense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Bodoni MT Condense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Bodoni MT Condense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Bodoni MT Condense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Bodoni MT Condense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Bodoni MT Condensed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Benefits of NOEES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NOEES Policy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" y="1722437"/>
            <a:ext cx="50292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Use of NOEES required by NWS Instruction 10-1804, </a:t>
            </a:r>
            <a:r>
              <a:rPr lang="en-US" sz="2000" i="1" dirty="0"/>
              <a:t>Outreach and </a:t>
            </a:r>
            <a:r>
              <a:rPr lang="en-US" sz="2000" i="1" dirty="0" smtClean="0"/>
              <a:t>Education Reporting Requirements</a:t>
            </a:r>
            <a:r>
              <a:rPr lang="en-US" sz="2000" dirty="0"/>
              <a:t>.</a:t>
            </a:r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Roles and responsibilities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WCMs responsible for outreach reporting, but bargaining unit members welcome to use NOEES at discretion of the WCM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Importance of reporting </a:t>
            </a:r>
            <a:r>
              <a:rPr lang="en-US" sz="2000" dirty="0" smtClean="0"/>
              <a:t>feedback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Managers leverage feedback from event attendees for improving services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478439" cy="451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ELAPSEDTIME" val="30.9"/>
  <p:tag name="ARTICULATE_SLIDE_GUID" val="8440d4b0-5c79-44f4-b9e7-2e5eb01649d7"/>
  <p:tag name="ARTICULATE_SLIDE_PAUSE" val="0"/>
  <p:tag name="ARTICULATE_NAV_LEVEL" val="1"/>
  <p:tag name="ARTICULATE_PLAYLIST_ID" val="-1"/>
  <p:tag name="ARTICULATE_LOCK_SLIDE" val="0"/>
  <p:tag name="ARTICULATE_SLIDE_NAV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catur">
    <a:dk1>
      <a:sysClr val="windowText" lastClr="000000"/>
    </a:dk1>
    <a:lt1>
      <a:sysClr val="window" lastClr="FFFFFF"/>
    </a:lt1>
    <a:dk2>
      <a:srgbClr val="55554A"/>
    </a:dk2>
    <a:lt2>
      <a:srgbClr val="D7DAE1"/>
    </a:lt2>
    <a:accent1>
      <a:srgbClr val="F4680B"/>
    </a:accent1>
    <a:accent2>
      <a:srgbClr val="ABB19F"/>
    </a:accent2>
    <a:accent3>
      <a:srgbClr val="948774"/>
    </a:accent3>
    <a:accent4>
      <a:srgbClr val="7EB8E7"/>
    </a:accent4>
    <a:accent5>
      <a:srgbClr val="E3B651"/>
    </a:accent5>
    <a:accent6>
      <a:srgbClr val="96756C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4536</TotalTime>
  <Words>892</Words>
  <Application>Microsoft Office PowerPoint</Application>
  <PresentationFormat>On-screen Show (4:3)</PresentationFormat>
  <Paragraphs>188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Decatur</vt:lpstr>
      <vt:lpstr>NWS Outreach and Education Event System (NOEES) Program Overview</vt:lpstr>
      <vt:lpstr>Presentation Overview</vt:lpstr>
      <vt:lpstr>Background</vt:lpstr>
      <vt:lpstr>Impact of NWS Outreach and Education</vt:lpstr>
      <vt:lpstr>Need for a Unified Tracking System</vt:lpstr>
      <vt:lpstr>Evolution of NOEES</vt:lpstr>
      <vt:lpstr>NOEES 2.0</vt:lpstr>
      <vt:lpstr>PowerPoint Presentation</vt:lpstr>
      <vt:lpstr>NOEES Policy</vt:lpstr>
      <vt:lpstr>What is the NOEES Data Used For?</vt:lpstr>
      <vt:lpstr>Entering Events in NOEES</vt:lpstr>
      <vt:lpstr>Who has Permission to Use NOEES?</vt:lpstr>
      <vt:lpstr>Using the NOEES</vt:lpstr>
      <vt:lpstr>Setting Preferences with “My Settings”</vt:lpstr>
      <vt:lpstr>Using the Short Form</vt:lpstr>
      <vt:lpstr>Using the Long Form</vt:lpstr>
      <vt:lpstr>Logging Customer / Partner Feedback</vt:lpstr>
      <vt:lpstr>Running Reports</vt:lpstr>
      <vt:lpstr>Running Reports</vt:lpstr>
      <vt:lpstr>Contact Information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Weather Service Outreach and Event Entry System (NOEES)</dc:title>
  <dc:creator>Brent</dc:creator>
  <cp:lastModifiedBy>Brenton MacAloney</cp:lastModifiedBy>
  <cp:revision>191</cp:revision>
  <dcterms:created xsi:type="dcterms:W3CDTF">2011-03-29T18:30:49Z</dcterms:created>
  <dcterms:modified xsi:type="dcterms:W3CDTF">2016-05-02T15:24:34Z</dcterms:modified>
</cp:coreProperties>
</file>