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66" d="100"/>
          <a:sy n="166" d="100"/>
        </p:scale>
        <p:origin x="4206"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E65D59-A383-4C29-9892-7A273FD08692}"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F967C-6711-482F-8CB7-50ABB42BC9B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E65D59-A383-4C29-9892-7A273FD08692}"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F967C-6711-482F-8CB7-50ABB42BC9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E65D59-A383-4C29-9892-7A273FD08692}"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F967C-6711-482F-8CB7-50ABB42BC9B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E65D59-A383-4C29-9892-7A273FD08692}"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F967C-6711-482F-8CB7-50ABB42BC9B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E65D59-A383-4C29-9892-7A273FD08692}" type="datetimeFigureOut">
              <a:rPr lang="en-US" smtClean="0"/>
              <a:t>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AF967C-6711-482F-8CB7-50ABB42BC9B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E65D59-A383-4C29-9892-7A273FD08692}"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F967C-6711-482F-8CB7-50ABB42BC9B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E65D59-A383-4C29-9892-7A273FD08692}" type="datetimeFigureOut">
              <a:rPr lang="en-US" smtClean="0"/>
              <a:t>2/18/2020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AF967C-6711-482F-8CB7-50ABB42BC9B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E65D59-A383-4C29-9892-7A273FD08692}" type="datetimeFigureOut">
              <a:rPr lang="en-US" smtClean="0"/>
              <a:t>2/18/2020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AF967C-6711-482F-8CB7-50ABB42BC9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65D59-A383-4C29-9892-7A273FD08692}" type="datetimeFigureOut">
              <a:rPr lang="en-US" smtClean="0"/>
              <a:t>2/18/2020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AF967C-6711-482F-8CB7-50ABB42BC9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E65D59-A383-4C29-9892-7A273FD08692}" type="datetimeFigureOut">
              <a:rPr lang="en-US" smtClean="0"/>
              <a:t>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AF967C-6711-482F-8CB7-50ABB42BC9B8}"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1E65D59-A383-4C29-9892-7A273FD08692}" type="datetimeFigureOut">
              <a:rPr lang="en-US" smtClean="0"/>
              <a:t>2/18/2020</a:t>
            </a:fld>
            <a:endParaRPr lang="en-US"/>
          </a:p>
        </p:txBody>
      </p:sp>
      <p:sp>
        <p:nvSpPr>
          <p:cNvPr id="9" name="Slide Number Placeholder 8"/>
          <p:cNvSpPr>
            <a:spLocks noGrp="1"/>
          </p:cNvSpPr>
          <p:nvPr>
            <p:ph type="sldNum" sz="quarter" idx="11"/>
          </p:nvPr>
        </p:nvSpPr>
        <p:spPr/>
        <p:txBody>
          <a:bodyPr/>
          <a:lstStyle/>
          <a:p>
            <a:fld id="{E0AF967C-6711-482F-8CB7-50ABB42BC9B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0AF967C-6711-482F-8CB7-50ABB42BC9B8}"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1E65D59-A383-4C29-9892-7A273FD08692}" type="datetimeFigureOut">
              <a:rPr lang="en-US" smtClean="0"/>
              <a:t>2/18/2020</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543800" cy="2593975"/>
          </a:xfrm>
        </p:spPr>
        <p:txBody>
          <a:bodyPr/>
          <a:lstStyle/>
          <a:p>
            <a:pPr algn="ctr"/>
            <a:r>
              <a:rPr lang="en-US" dirty="0" smtClean="0"/>
              <a:t>WFO DTX Aviation Decision Support</a:t>
            </a:r>
            <a:endParaRPr lang="en-US" dirty="0"/>
          </a:p>
        </p:txBody>
      </p:sp>
      <p:sp>
        <p:nvSpPr>
          <p:cNvPr id="3" name="Subtitle 2"/>
          <p:cNvSpPr>
            <a:spLocks noGrp="1"/>
          </p:cNvSpPr>
          <p:nvPr>
            <p:ph type="subTitle" idx="1"/>
          </p:nvPr>
        </p:nvSpPr>
        <p:spPr>
          <a:xfrm>
            <a:off x="990600" y="4572000"/>
            <a:ext cx="6461760" cy="1066800"/>
          </a:xfrm>
        </p:spPr>
        <p:txBody>
          <a:bodyPr>
            <a:noAutofit/>
          </a:bodyPr>
          <a:lstStyle/>
          <a:p>
            <a:pPr algn="ctr"/>
            <a:r>
              <a:rPr lang="en-US" sz="3600" b="1" dirty="0" smtClean="0"/>
              <a:t>Support for the Detroit Metro Airspace (D21)</a:t>
            </a:r>
            <a:endParaRPr lang="en-US" sz="3600" b="1" dirty="0"/>
          </a:p>
        </p:txBody>
      </p:sp>
    </p:spTree>
    <p:extLst>
      <p:ext uri="{BB962C8B-B14F-4D97-AF65-F5344CB8AC3E}">
        <p14:creationId xmlns:p14="http://schemas.microsoft.com/office/powerpoint/2010/main" val="3089823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944562"/>
          </a:xfrm>
        </p:spPr>
        <p:txBody>
          <a:bodyPr/>
          <a:lstStyle/>
          <a:p>
            <a:pPr algn="ctr"/>
            <a:r>
              <a:rPr lang="en-US" sz="2800" dirty="0" smtClean="0"/>
              <a:t>Direct Support to CLE </a:t>
            </a:r>
            <a:r>
              <a:rPr lang="en-US" sz="2800" dirty="0" smtClean="0"/>
              <a:t>CWSU and DTW TRACON</a:t>
            </a:r>
            <a:endParaRPr lang="en-US" sz="2800" dirty="0"/>
          </a:p>
        </p:txBody>
      </p:sp>
      <p:sp>
        <p:nvSpPr>
          <p:cNvPr id="3" name="Content Placeholder 2"/>
          <p:cNvSpPr>
            <a:spLocks noGrp="1"/>
          </p:cNvSpPr>
          <p:nvPr>
            <p:ph idx="1"/>
          </p:nvPr>
        </p:nvSpPr>
        <p:spPr>
          <a:xfrm>
            <a:off x="304800" y="1066800"/>
            <a:ext cx="7924800" cy="5638800"/>
          </a:xfrm>
          <a:solidFill>
            <a:schemeClr val="accent5">
              <a:lumMod val="20000"/>
              <a:lumOff val="80000"/>
            </a:schemeClr>
          </a:solidFill>
        </p:spPr>
        <p:txBody>
          <a:bodyPr>
            <a:normAutofit/>
          </a:bodyPr>
          <a:lstStyle/>
          <a:p>
            <a:pPr marL="114300" indent="0">
              <a:buNone/>
            </a:pPr>
            <a:r>
              <a:rPr lang="en-US" sz="1600" dirty="0" smtClean="0"/>
              <a:t>D21 Dashboard – This is a one stop shop web page with tabs to give useful forecast data to the CLE CWSU forecasters to help them gather information for their briefings to the TMU and DTW TRACON. This page is also available to the DTW TRACON.</a:t>
            </a:r>
          </a:p>
          <a:p>
            <a:r>
              <a:rPr lang="en-US" sz="1600" dirty="0" smtClean="0"/>
              <a:t>Overview Page: one or two page graphic summarizing the main weather concerns for the D21 airspace. Created by the DTX DSS forecaster on duty. [More on this later]</a:t>
            </a:r>
          </a:p>
          <a:p>
            <a:r>
              <a:rPr lang="en-US" sz="1600" dirty="0" smtClean="0"/>
              <a:t>Discussion: Latest aviation discussion from DTX AFD.</a:t>
            </a:r>
          </a:p>
          <a:p>
            <a:r>
              <a:rPr lang="en-US" sz="1600" dirty="0"/>
              <a:t>TAFs: Latest TAFs within and near the D21 airspace. </a:t>
            </a:r>
            <a:endParaRPr lang="en-US" sz="1600" dirty="0" smtClean="0"/>
          </a:p>
          <a:p>
            <a:r>
              <a:rPr lang="en-US" sz="1600" dirty="0" smtClean="0"/>
              <a:t>Wind and Gust: Probability graphs for sustained winds and wind gusts generated off NDFD and ensemble guidance. Also wind rose data for sustained and gusts based off ensemble guidance.</a:t>
            </a:r>
          </a:p>
          <a:p>
            <a:r>
              <a:rPr lang="en-US" sz="1600" dirty="0"/>
              <a:t>DTW Flow and DTW Flow (Gust</a:t>
            </a:r>
            <a:r>
              <a:rPr lang="en-US" sz="1600" dirty="0" smtClean="0"/>
              <a:t>): Detroit </a:t>
            </a:r>
            <a:r>
              <a:rPr lang="en-US" sz="1600" dirty="0"/>
              <a:t>Metro flow probabilities based on ensemble winds, updated hourly (hourly forecasts to 18 hours, every three hours to 36 hours). Uses ensemble winds and critical wind thresholds at DTW to determine the most likely runway configuration used for take offs and landings. </a:t>
            </a:r>
            <a:endParaRPr lang="en-US" sz="1600" dirty="0" smtClean="0"/>
          </a:p>
          <a:p>
            <a:r>
              <a:rPr lang="en-US" sz="1600" dirty="0" smtClean="0"/>
              <a:t>Convection: Latest CCFP’s and probability graphs for convection at DTW and the surrounding area. </a:t>
            </a:r>
          </a:p>
          <a:p>
            <a:r>
              <a:rPr lang="en-US" sz="1600" dirty="0" smtClean="0"/>
              <a:t>Snow: 1 and 6  hour probability graphs for snow, expressed as time periods of highest snowfall rates .</a:t>
            </a:r>
            <a:endParaRPr lang="en-US" sz="1600" dirty="0"/>
          </a:p>
          <a:p>
            <a:endParaRPr lang="en-US" sz="1600" dirty="0"/>
          </a:p>
        </p:txBody>
      </p:sp>
    </p:spTree>
    <p:extLst>
      <p:ext uri="{BB962C8B-B14F-4D97-AF65-F5344CB8AC3E}">
        <p14:creationId xmlns:p14="http://schemas.microsoft.com/office/powerpoint/2010/main" val="1330340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5312"/>
            <a:ext cx="2895600" cy="29726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81000" y="152400"/>
            <a:ext cx="7620000" cy="762000"/>
          </a:xfrm>
        </p:spPr>
        <p:txBody>
          <a:bodyPr/>
          <a:lstStyle/>
          <a:p>
            <a:pPr algn="ctr"/>
            <a:r>
              <a:rPr lang="en-US" sz="3200" dirty="0" smtClean="0"/>
              <a:t>Some Examples From the D21 Dashboard</a:t>
            </a:r>
            <a:endParaRPr lang="en-US" sz="3200"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85800"/>
            <a:ext cx="6188118"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419600"/>
            <a:ext cx="5349918"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7224" y="2895600"/>
            <a:ext cx="2153218" cy="369332"/>
          </a:xfrm>
          <a:prstGeom prst="rect">
            <a:avLst/>
          </a:prstGeom>
          <a:noFill/>
          <a:ln w="19050">
            <a:solidFill>
              <a:schemeClr val="tx1"/>
            </a:solidFill>
          </a:ln>
        </p:spPr>
        <p:txBody>
          <a:bodyPr wrap="none" rtlCol="0">
            <a:spAutoFit/>
          </a:bodyPr>
          <a:lstStyle/>
          <a:p>
            <a:r>
              <a:rPr lang="en-US" dirty="0" smtClean="0"/>
              <a:t>Ensemble Wind Rose</a:t>
            </a:r>
            <a:endParaRPr lang="en-US" dirty="0"/>
          </a:p>
        </p:txBody>
      </p:sp>
      <p:cxnSp>
        <p:nvCxnSpPr>
          <p:cNvPr id="6" name="Straight Arrow Connector 5"/>
          <p:cNvCxnSpPr/>
          <p:nvPr/>
        </p:nvCxnSpPr>
        <p:spPr>
          <a:xfrm>
            <a:off x="1143000" y="3264932"/>
            <a:ext cx="1" cy="7736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43400" y="6096000"/>
            <a:ext cx="2635914" cy="369332"/>
          </a:xfrm>
          <a:prstGeom prst="rect">
            <a:avLst/>
          </a:prstGeom>
          <a:noFill/>
          <a:ln w="19050">
            <a:solidFill>
              <a:schemeClr val="tx1"/>
            </a:solidFill>
          </a:ln>
        </p:spPr>
        <p:txBody>
          <a:bodyPr wrap="none" rtlCol="0">
            <a:spAutoFit/>
          </a:bodyPr>
          <a:lstStyle/>
          <a:p>
            <a:r>
              <a:rPr lang="en-US" dirty="0" smtClean="0"/>
              <a:t>Probability of Snow Graph</a:t>
            </a:r>
            <a:endParaRPr lang="en-US" dirty="0"/>
          </a:p>
        </p:txBody>
      </p:sp>
      <p:cxnSp>
        <p:nvCxnSpPr>
          <p:cNvPr id="12" name="Straight Arrow Connector 11"/>
          <p:cNvCxnSpPr/>
          <p:nvPr/>
        </p:nvCxnSpPr>
        <p:spPr>
          <a:xfrm flipV="1">
            <a:off x="5380059" y="5410200"/>
            <a:ext cx="1"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212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0366"/>
            <a:ext cx="7620000" cy="757834"/>
          </a:xfrm>
        </p:spPr>
        <p:txBody>
          <a:bodyPr/>
          <a:lstStyle/>
          <a:p>
            <a:pPr algn="ctr"/>
            <a:r>
              <a:rPr lang="en-US" sz="3200" dirty="0" smtClean="0"/>
              <a:t>More Examples From the D21 Dashboard</a:t>
            </a:r>
            <a:endParaRPr lang="en-US" sz="3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5105400" cy="501549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638800" y="2590800"/>
            <a:ext cx="2048446" cy="646331"/>
          </a:xfrm>
          <a:prstGeom prst="rect">
            <a:avLst/>
          </a:prstGeom>
          <a:noFill/>
          <a:ln w="19050">
            <a:solidFill>
              <a:schemeClr val="tx1"/>
            </a:solidFill>
          </a:ln>
        </p:spPr>
        <p:txBody>
          <a:bodyPr wrap="none" rtlCol="0">
            <a:spAutoFit/>
          </a:bodyPr>
          <a:lstStyle/>
          <a:p>
            <a:r>
              <a:rPr lang="en-US" dirty="0" smtClean="0"/>
              <a:t>Probability of Wind </a:t>
            </a:r>
          </a:p>
          <a:p>
            <a:r>
              <a:rPr lang="en-US" dirty="0" smtClean="0"/>
              <a:t>Gusts</a:t>
            </a:r>
            <a:r>
              <a:rPr lang="en-US" dirty="0"/>
              <a:t> </a:t>
            </a:r>
            <a:r>
              <a:rPr lang="en-US" dirty="0" smtClean="0"/>
              <a:t>Graphs</a:t>
            </a:r>
            <a:endParaRPr lang="en-US" dirty="0"/>
          </a:p>
        </p:txBody>
      </p:sp>
    </p:spTree>
    <p:extLst>
      <p:ext uri="{BB962C8B-B14F-4D97-AF65-F5344CB8AC3E}">
        <p14:creationId xmlns:p14="http://schemas.microsoft.com/office/powerpoint/2010/main" val="644910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0366"/>
            <a:ext cx="7620000" cy="757834"/>
          </a:xfrm>
        </p:spPr>
        <p:txBody>
          <a:bodyPr/>
          <a:lstStyle/>
          <a:p>
            <a:pPr algn="ctr"/>
            <a:r>
              <a:rPr lang="en-US" sz="3200" dirty="0" smtClean="0"/>
              <a:t>More Examples From the D21 Dashboard</a:t>
            </a:r>
            <a:endParaRPr lang="en-US" sz="3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03694"/>
            <a:ext cx="7467600" cy="4835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43000" y="5859576"/>
            <a:ext cx="5183727" cy="369332"/>
          </a:xfrm>
          <a:prstGeom prst="rect">
            <a:avLst/>
          </a:prstGeom>
          <a:noFill/>
          <a:ln w="19050">
            <a:solidFill>
              <a:schemeClr val="tx1"/>
            </a:solidFill>
          </a:ln>
        </p:spPr>
        <p:txBody>
          <a:bodyPr wrap="none" rtlCol="0">
            <a:spAutoFit/>
          </a:bodyPr>
          <a:lstStyle/>
          <a:p>
            <a:r>
              <a:rPr lang="en-US" dirty="0" smtClean="0"/>
              <a:t>Probability of convection graph Detroit Metro Airport</a:t>
            </a:r>
            <a:endParaRPr lang="en-US" dirty="0"/>
          </a:p>
        </p:txBody>
      </p:sp>
      <p:sp>
        <p:nvSpPr>
          <p:cNvPr id="3" name="TextBox 2"/>
          <p:cNvSpPr txBox="1"/>
          <p:nvPr/>
        </p:nvSpPr>
        <p:spPr>
          <a:xfrm>
            <a:off x="6312073" y="3581400"/>
            <a:ext cx="1293272" cy="400110"/>
          </a:xfrm>
          <a:prstGeom prst="rect">
            <a:avLst/>
          </a:prstGeom>
          <a:solidFill>
            <a:schemeClr val="tx1"/>
          </a:solidFill>
        </p:spPr>
        <p:txBody>
          <a:bodyPr wrap="square" rtlCol="0">
            <a:spAutoFit/>
          </a:bodyPr>
          <a:lstStyle/>
          <a:p>
            <a:pPr algn="ctr"/>
            <a:r>
              <a:rPr lang="en-US" sz="2000" b="1" dirty="0" smtClean="0">
                <a:solidFill>
                  <a:schemeClr val="bg1"/>
                </a:solidFill>
              </a:rPr>
              <a:t>DTW</a:t>
            </a:r>
            <a:endParaRPr lang="en-US" sz="2000" b="1" dirty="0">
              <a:solidFill>
                <a:schemeClr val="bg1"/>
              </a:solidFill>
            </a:endParaRPr>
          </a:p>
        </p:txBody>
      </p:sp>
    </p:spTree>
    <p:extLst>
      <p:ext uri="{BB962C8B-B14F-4D97-AF65-F5344CB8AC3E}">
        <p14:creationId xmlns:p14="http://schemas.microsoft.com/office/powerpoint/2010/main" val="4149651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620000" cy="757834"/>
          </a:xfrm>
        </p:spPr>
        <p:txBody>
          <a:bodyPr/>
          <a:lstStyle/>
          <a:p>
            <a:pPr algn="ctr"/>
            <a:r>
              <a:rPr lang="en-US" sz="3200" dirty="0" smtClean="0"/>
              <a:t>More Examples From the D21 Dashboard</a:t>
            </a:r>
            <a:endParaRPr lang="en-US" sz="3200" dirty="0"/>
          </a:p>
        </p:txBody>
      </p:sp>
      <p:pic>
        <p:nvPicPr>
          <p:cNvPr id="6146" name="Picture 2" descr="http://www.weather.gov/images/dtx/aviation/dtwflowprob_f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5874544" cy="57696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80936" y="1828800"/>
            <a:ext cx="2401064" cy="2308324"/>
          </a:xfrm>
          <a:prstGeom prst="rect">
            <a:avLst/>
          </a:prstGeom>
          <a:solidFill>
            <a:schemeClr val="accent5">
              <a:lumMod val="20000"/>
              <a:lumOff val="80000"/>
            </a:schemeClr>
          </a:solidFill>
        </p:spPr>
        <p:txBody>
          <a:bodyPr wrap="square" rtlCol="0">
            <a:spAutoFit/>
          </a:bodyPr>
          <a:lstStyle/>
          <a:p>
            <a:r>
              <a:rPr lang="en-US" sz="1600" dirty="0" smtClean="0"/>
              <a:t>Flow probabilities based</a:t>
            </a:r>
          </a:p>
          <a:p>
            <a:r>
              <a:rPr lang="en-US" sz="1600" dirty="0"/>
              <a:t>o</a:t>
            </a:r>
            <a:r>
              <a:rPr lang="en-US" sz="1600" dirty="0" smtClean="0"/>
              <a:t>n ensemble winds and </a:t>
            </a:r>
          </a:p>
          <a:p>
            <a:r>
              <a:rPr lang="en-US" sz="1600" dirty="0" smtClean="0"/>
              <a:t>DTW wind thresholds.</a:t>
            </a:r>
          </a:p>
          <a:p>
            <a:endParaRPr lang="en-US" sz="1600" dirty="0"/>
          </a:p>
          <a:p>
            <a:r>
              <a:rPr lang="en-US" sz="1600" dirty="0" smtClean="0"/>
              <a:t>In this case, light NE winds</a:t>
            </a:r>
          </a:p>
          <a:p>
            <a:r>
              <a:rPr lang="en-US" sz="1600" dirty="0"/>
              <a:t>a</a:t>
            </a:r>
            <a:r>
              <a:rPr lang="en-US" sz="1600" dirty="0" smtClean="0"/>
              <a:t>re favoring taking off </a:t>
            </a:r>
          </a:p>
          <a:p>
            <a:r>
              <a:rPr lang="en-US" sz="1600" dirty="0"/>
              <a:t>t</a:t>
            </a:r>
            <a:r>
              <a:rPr lang="en-US" sz="1600" dirty="0" smtClean="0"/>
              <a:t>o the northeast. (Again</a:t>
            </a:r>
          </a:p>
          <a:p>
            <a:r>
              <a:rPr lang="en-US" sz="1600" dirty="0" smtClean="0"/>
              <a:t>SW is the favored flow</a:t>
            </a:r>
          </a:p>
          <a:p>
            <a:r>
              <a:rPr lang="en-US" sz="1600" dirty="0"/>
              <a:t>f</a:t>
            </a:r>
            <a:r>
              <a:rPr lang="en-US" sz="1600" dirty="0" smtClean="0"/>
              <a:t>or metro airport). </a:t>
            </a:r>
            <a:endParaRPr lang="en-US" sz="1600" dirty="0"/>
          </a:p>
        </p:txBody>
      </p:sp>
    </p:spTree>
    <p:extLst>
      <p:ext uri="{BB962C8B-B14F-4D97-AF65-F5344CB8AC3E}">
        <p14:creationId xmlns:p14="http://schemas.microsoft.com/office/powerpoint/2010/main" val="3133037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D21 Support Overview Page</a:t>
            </a:r>
            <a:endParaRPr lang="en-US" sz="4000" dirty="0"/>
          </a:p>
        </p:txBody>
      </p:sp>
      <p:sp>
        <p:nvSpPr>
          <p:cNvPr id="3" name="Content Placeholder 2"/>
          <p:cNvSpPr>
            <a:spLocks noGrp="1"/>
          </p:cNvSpPr>
          <p:nvPr>
            <p:ph idx="1"/>
          </p:nvPr>
        </p:nvSpPr>
        <p:spPr>
          <a:xfrm>
            <a:off x="533400" y="1828800"/>
            <a:ext cx="7620000" cy="3657600"/>
          </a:xfrm>
          <a:solidFill>
            <a:schemeClr val="accent5">
              <a:lumMod val="20000"/>
              <a:lumOff val="80000"/>
            </a:schemeClr>
          </a:solidFill>
        </p:spPr>
        <p:txBody>
          <a:bodyPr>
            <a:normAutofit/>
          </a:bodyPr>
          <a:lstStyle/>
          <a:p>
            <a:r>
              <a:rPr lang="en-US" sz="1800" dirty="0" smtClean="0"/>
              <a:t>Created by DTX DSS forecaster once a day and posted to the web page by 5 AM local time, one to two hours prior to the morning briefing to the controllers at the Cleveland Center. </a:t>
            </a:r>
          </a:p>
          <a:p>
            <a:pPr marL="114300" indent="0">
              <a:buNone/>
            </a:pPr>
            <a:endParaRPr lang="en-US" sz="1800" dirty="0" smtClean="0"/>
          </a:p>
          <a:p>
            <a:r>
              <a:rPr lang="en-US" sz="1800" dirty="0" smtClean="0"/>
              <a:t>Gives the CWSU and DTW TRACON a quick overview of the most important weather concerns to the D21 airspace. The 5 AM page is useful to the CWSU forecaster, who only has a short time between arriving in the morning and briefing the ARTCC controllers and TMU. </a:t>
            </a:r>
          </a:p>
          <a:p>
            <a:pPr marL="114300" indent="0">
              <a:buNone/>
            </a:pPr>
            <a:endParaRPr lang="en-US" sz="1800" dirty="0" smtClean="0"/>
          </a:p>
          <a:p>
            <a:r>
              <a:rPr lang="en-US" sz="1800" dirty="0" smtClean="0"/>
              <a:t>Utilizes various graphics from the D21 dashboard and other images to highlight the main weather concerns, like graphical model output.</a:t>
            </a:r>
            <a:endParaRPr lang="en-US" sz="1800" dirty="0"/>
          </a:p>
        </p:txBody>
      </p:sp>
    </p:spTree>
    <p:extLst>
      <p:ext uri="{BB962C8B-B14F-4D97-AF65-F5344CB8AC3E}">
        <p14:creationId xmlns:p14="http://schemas.microsoft.com/office/powerpoint/2010/main" val="1378429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715962"/>
          </a:xfrm>
        </p:spPr>
        <p:txBody>
          <a:bodyPr/>
          <a:lstStyle/>
          <a:p>
            <a:pPr algn="ctr"/>
            <a:r>
              <a:rPr lang="en-US" sz="3200" dirty="0" smtClean="0"/>
              <a:t>D21 Snowfall Event Example</a:t>
            </a:r>
            <a:endParaRPr lang="en-US" sz="3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7848600" cy="577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4800" y="1219200"/>
            <a:ext cx="3429000" cy="230832"/>
          </a:xfrm>
          <a:prstGeom prst="rect">
            <a:avLst/>
          </a:prstGeom>
          <a:solidFill>
            <a:schemeClr val="bg1"/>
          </a:solidFill>
        </p:spPr>
        <p:txBody>
          <a:bodyPr wrap="square" rtlCol="0">
            <a:spAutoFit/>
          </a:bodyPr>
          <a:lstStyle/>
          <a:p>
            <a:endParaRPr lang="en-US" sz="900" dirty="0"/>
          </a:p>
        </p:txBody>
      </p:sp>
    </p:spTree>
    <p:extLst>
      <p:ext uri="{BB962C8B-B14F-4D97-AF65-F5344CB8AC3E}">
        <p14:creationId xmlns:p14="http://schemas.microsoft.com/office/powerpoint/2010/main" val="303354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762000"/>
          </a:xfrm>
        </p:spPr>
        <p:txBody>
          <a:bodyPr/>
          <a:lstStyle/>
          <a:p>
            <a:pPr algn="ctr"/>
            <a:r>
              <a:rPr lang="en-US" sz="4000" dirty="0" smtClean="0"/>
              <a:t>D21 High Wind Event Example</a:t>
            </a:r>
            <a:endParaRPr lang="en-US" sz="4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001000" cy="59289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04800" y="1066800"/>
            <a:ext cx="3429000" cy="261610"/>
          </a:xfrm>
          <a:prstGeom prst="rect">
            <a:avLst/>
          </a:prstGeom>
          <a:solidFill>
            <a:schemeClr val="bg1"/>
          </a:solidFill>
        </p:spPr>
        <p:txBody>
          <a:bodyPr wrap="square" rtlCol="0">
            <a:spAutoFit/>
          </a:bodyPr>
          <a:lstStyle/>
          <a:p>
            <a:endParaRPr lang="en-US" sz="1100" dirty="0"/>
          </a:p>
        </p:txBody>
      </p:sp>
    </p:spTree>
    <p:extLst>
      <p:ext uri="{BB962C8B-B14F-4D97-AF65-F5344CB8AC3E}">
        <p14:creationId xmlns:p14="http://schemas.microsoft.com/office/powerpoint/2010/main" val="2283814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762000"/>
          </a:xfrm>
        </p:spPr>
        <p:txBody>
          <a:bodyPr/>
          <a:lstStyle/>
          <a:p>
            <a:pPr algn="ctr"/>
            <a:r>
              <a:rPr lang="en-US" sz="3600" dirty="0" smtClean="0"/>
              <a:t>D21 Chance of Thunderstorms Example</a:t>
            </a:r>
            <a:endParaRPr lang="en-US" sz="36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9457"/>
            <a:ext cx="7772400" cy="57162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31177" y="1143000"/>
            <a:ext cx="3429000" cy="261610"/>
          </a:xfrm>
          <a:prstGeom prst="rect">
            <a:avLst/>
          </a:prstGeom>
          <a:solidFill>
            <a:schemeClr val="bg1"/>
          </a:solidFill>
        </p:spPr>
        <p:txBody>
          <a:bodyPr wrap="square" rtlCol="0">
            <a:spAutoFit/>
          </a:bodyPr>
          <a:lstStyle/>
          <a:p>
            <a:endParaRPr lang="en-US" sz="1100" dirty="0"/>
          </a:p>
        </p:txBody>
      </p:sp>
    </p:spTree>
    <p:extLst>
      <p:ext uri="{BB962C8B-B14F-4D97-AF65-F5344CB8AC3E}">
        <p14:creationId xmlns:p14="http://schemas.microsoft.com/office/powerpoint/2010/main" val="1578295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609600"/>
          </a:xfrm>
        </p:spPr>
        <p:txBody>
          <a:bodyPr/>
          <a:lstStyle/>
          <a:p>
            <a:pPr algn="ctr"/>
            <a:r>
              <a:rPr lang="en-US" sz="3600" dirty="0" smtClean="0"/>
              <a:t>D21 Northeast Wind Example</a:t>
            </a:r>
            <a:endParaRPr lang="en-US" sz="36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26" y="799095"/>
            <a:ext cx="7924473" cy="59446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1066800"/>
            <a:ext cx="3429000" cy="169277"/>
          </a:xfrm>
          <a:prstGeom prst="rect">
            <a:avLst/>
          </a:prstGeom>
          <a:solidFill>
            <a:schemeClr val="bg1"/>
          </a:solidFill>
        </p:spPr>
        <p:txBody>
          <a:bodyPr wrap="square" rtlCol="0">
            <a:spAutoFit/>
          </a:bodyPr>
          <a:lstStyle/>
          <a:p>
            <a:endParaRPr lang="en-US" sz="500" dirty="0"/>
          </a:p>
        </p:txBody>
      </p:sp>
    </p:spTree>
    <p:extLst>
      <p:ext uri="{BB962C8B-B14F-4D97-AF65-F5344CB8AC3E}">
        <p14:creationId xmlns:p14="http://schemas.microsoft.com/office/powerpoint/2010/main" val="3248847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7620000" cy="5257800"/>
          </a:xfrm>
          <a:solidFill>
            <a:schemeClr val="accent5">
              <a:lumMod val="20000"/>
              <a:lumOff val="80000"/>
            </a:schemeClr>
          </a:solidFill>
        </p:spPr>
        <p:txBody>
          <a:bodyPr>
            <a:normAutofit lnSpcReduction="10000"/>
          </a:bodyPr>
          <a:lstStyle/>
          <a:p>
            <a:r>
              <a:rPr lang="en-US" dirty="0" smtClean="0"/>
              <a:t>For 2017, Detroit Metro Airport (DTW) ranked 18</a:t>
            </a:r>
            <a:r>
              <a:rPr lang="en-US" baseline="30000" dirty="0" smtClean="0"/>
              <a:t>th</a:t>
            </a:r>
            <a:r>
              <a:rPr lang="en-US" dirty="0" smtClean="0"/>
              <a:t> in the US for total passenger traffic.</a:t>
            </a:r>
          </a:p>
          <a:p>
            <a:r>
              <a:rPr lang="en-US" dirty="0" smtClean="0"/>
              <a:t>Total annual airport operations for DTW (including passenger, cargo and military) generally range between 380,000 and 400,000.</a:t>
            </a:r>
          </a:p>
          <a:p>
            <a:r>
              <a:rPr lang="en-US" dirty="0" smtClean="0"/>
              <a:t>DTW is the second largest hub for Delta Airlines. It is a major gateway to Asia and Europe for Delta Airlines. </a:t>
            </a:r>
          </a:p>
          <a:p>
            <a:r>
              <a:rPr lang="en-US" dirty="0" smtClean="0"/>
              <a:t>Detroit Metro Airport not only services metro Detroit, Flint, Ann Arbor and Lansing (Southeast Michigan), but also Windsor, Ontario and Toledo, Ohio. [A population between 5 and 6 million].</a:t>
            </a:r>
          </a:p>
          <a:p>
            <a:r>
              <a:rPr lang="en-US" dirty="0" smtClean="0"/>
              <a:t>A new traffic pattern was implemented for airflow into and out of Detroit Metro Airport in late 2018. This was developed to improve the efficiency at the airport, with the expectation for air traffic to increase over the coming decade.  </a:t>
            </a:r>
            <a:endParaRPr lang="en-US" dirty="0"/>
          </a:p>
        </p:txBody>
      </p:sp>
    </p:spTree>
    <p:extLst>
      <p:ext uri="{BB962C8B-B14F-4D97-AF65-F5344CB8AC3E}">
        <p14:creationId xmlns:p14="http://schemas.microsoft.com/office/powerpoint/2010/main" val="1423047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02"/>
            <a:ext cx="7620000" cy="598098"/>
          </a:xfrm>
        </p:spPr>
        <p:txBody>
          <a:bodyPr/>
          <a:lstStyle/>
          <a:p>
            <a:pPr algn="ctr"/>
            <a:r>
              <a:rPr lang="en-US" sz="3600" dirty="0" smtClean="0"/>
              <a:t>Example – Full D21 Support Web Page</a:t>
            </a:r>
            <a:endParaRPr lang="en-US" sz="3600" dirty="0"/>
          </a:p>
        </p:txBody>
      </p:sp>
      <p:pic>
        <p:nvPicPr>
          <p:cNvPr id="4" name="Picture 3"/>
          <p:cNvPicPr>
            <a:picLocks noChangeAspect="1"/>
          </p:cNvPicPr>
          <p:nvPr/>
        </p:nvPicPr>
        <p:blipFill>
          <a:blip r:embed="rId2"/>
          <a:stretch>
            <a:fillRect/>
          </a:stretch>
        </p:blipFill>
        <p:spPr>
          <a:xfrm>
            <a:off x="533400" y="838200"/>
            <a:ext cx="7429500" cy="5820276"/>
          </a:xfrm>
          <a:prstGeom prst="rect">
            <a:avLst/>
          </a:prstGeom>
        </p:spPr>
      </p:pic>
    </p:spTree>
    <p:extLst>
      <p:ext uri="{BB962C8B-B14F-4D97-AF65-F5344CB8AC3E}">
        <p14:creationId xmlns:p14="http://schemas.microsoft.com/office/powerpoint/2010/main" val="2294345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924800" cy="1143000"/>
          </a:xfrm>
        </p:spPr>
        <p:txBody>
          <a:bodyPr/>
          <a:lstStyle/>
          <a:p>
            <a:r>
              <a:rPr lang="en-US" sz="3600" dirty="0" smtClean="0"/>
              <a:t>Wayne County Airport Authority (WCAA) </a:t>
            </a:r>
            <a:endParaRPr lang="en-US" sz="3600" dirty="0"/>
          </a:p>
        </p:txBody>
      </p:sp>
      <p:sp>
        <p:nvSpPr>
          <p:cNvPr id="3" name="Content Placeholder 2"/>
          <p:cNvSpPr>
            <a:spLocks noGrp="1"/>
          </p:cNvSpPr>
          <p:nvPr>
            <p:ph idx="1"/>
          </p:nvPr>
        </p:nvSpPr>
        <p:spPr>
          <a:solidFill>
            <a:schemeClr val="accent5">
              <a:lumMod val="20000"/>
              <a:lumOff val="80000"/>
            </a:schemeClr>
          </a:solidFill>
        </p:spPr>
        <p:txBody>
          <a:bodyPr/>
          <a:lstStyle/>
          <a:p>
            <a:r>
              <a:rPr lang="en-US" dirty="0" smtClean="0"/>
              <a:t>Detroit Metro Airport (DTW) is owned and operated by Wayne County.</a:t>
            </a:r>
          </a:p>
          <a:p>
            <a:r>
              <a:rPr lang="en-US" dirty="0" smtClean="0"/>
              <a:t>WCAA is responsible for removing snow and for the treatment and prevention of ice on the runways and taxiways.</a:t>
            </a:r>
          </a:p>
          <a:p>
            <a:r>
              <a:rPr lang="en-US" dirty="0" smtClean="0"/>
              <a:t>The efficiency with which they can accomplish this has direct impacts on air traffic operations at the airport.</a:t>
            </a:r>
          </a:p>
          <a:p>
            <a:r>
              <a:rPr lang="en-US" dirty="0" smtClean="0"/>
              <a:t>This often places them in high stress situations as they must meet safety standards while at the same time try to mitigate weather related delays at the airport.</a:t>
            </a:r>
          </a:p>
          <a:p>
            <a:r>
              <a:rPr lang="en-US" dirty="0" smtClean="0"/>
              <a:t>During the warm season months, WCAA completes runway and taxiway construction and maintenance projects.</a:t>
            </a:r>
            <a:endParaRPr lang="en-US" dirty="0"/>
          </a:p>
        </p:txBody>
      </p:sp>
    </p:spTree>
    <p:extLst>
      <p:ext uri="{BB962C8B-B14F-4D97-AF65-F5344CB8AC3E}">
        <p14:creationId xmlns:p14="http://schemas.microsoft.com/office/powerpoint/2010/main" val="2230111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38" y="0"/>
            <a:ext cx="7620000" cy="1143000"/>
          </a:xfrm>
        </p:spPr>
        <p:txBody>
          <a:bodyPr/>
          <a:lstStyle/>
          <a:p>
            <a:r>
              <a:rPr lang="en-US" dirty="0" smtClean="0"/>
              <a:t>WFO DTX Support to WCAA</a:t>
            </a:r>
            <a:endParaRPr lang="en-US" dirty="0"/>
          </a:p>
        </p:txBody>
      </p:sp>
      <p:sp>
        <p:nvSpPr>
          <p:cNvPr id="3" name="Content Placeholder 2"/>
          <p:cNvSpPr>
            <a:spLocks noGrp="1"/>
          </p:cNvSpPr>
          <p:nvPr>
            <p:ph idx="1"/>
          </p:nvPr>
        </p:nvSpPr>
        <p:spPr>
          <a:xfrm>
            <a:off x="457200" y="1143000"/>
            <a:ext cx="7620000" cy="5562600"/>
          </a:xfrm>
          <a:solidFill>
            <a:schemeClr val="accent5">
              <a:lumMod val="20000"/>
              <a:lumOff val="80000"/>
            </a:schemeClr>
          </a:solidFill>
        </p:spPr>
        <p:txBody>
          <a:bodyPr>
            <a:normAutofit lnSpcReduction="10000"/>
          </a:bodyPr>
          <a:lstStyle/>
          <a:p>
            <a:r>
              <a:rPr lang="en-US" dirty="0" smtClean="0"/>
              <a:t>During the Cool Season</a:t>
            </a:r>
          </a:p>
          <a:p>
            <a:pPr lvl="1"/>
            <a:r>
              <a:rPr lang="en-US" dirty="0" smtClean="0"/>
              <a:t>Maintain a winter weather season forecast page (dashboard).</a:t>
            </a:r>
          </a:p>
          <a:p>
            <a:pPr lvl="1"/>
            <a:r>
              <a:rPr lang="en-US" dirty="0" smtClean="0"/>
              <a:t>Send a one to two page forecast slide as needed (when winter </a:t>
            </a:r>
            <a:r>
              <a:rPr lang="en-US" dirty="0" err="1" smtClean="0"/>
              <a:t>precip</a:t>
            </a:r>
            <a:r>
              <a:rPr lang="en-US" dirty="0" smtClean="0"/>
              <a:t> is forecast within the next couple of days). </a:t>
            </a:r>
          </a:p>
          <a:p>
            <a:pPr lvl="1"/>
            <a:r>
              <a:rPr lang="en-US" dirty="0" smtClean="0"/>
              <a:t>Participate in hourly WCAA led conference calls leading into and during a winter precipitation event.</a:t>
            </a:r>
          </a:p>
          <a:p>
            <a:pPr lvl="1"/>
            <a:r>
              <a:rPr lang="en-US" dirty="0" smtClean="0"/>
              <a:t>Provide direct communication via either phone calls or in a WCAA chat room with short fuse forecast updates, especially to notify them of approaching intense snowfall or freezing </a:t>
            </a:r>
            <a:r>
              <a:rPr lang="en-US" dirty="0" err="1" smtClean="0"/>
              <a:t>precip</a:t>
            </a:r>
            <a:r>
              <a:rPr lang="en-US" dirty="0" smtClean="0"/>
              <a:t>.</a:t>
            </a:r>
          </a:p>
          <a:p>
            <a:r>
              <a:rPr lang="en-US" dirty="0" smtClean="0"/>
              <a:t>During the Warm Season</a:t>
            </a:r>
          </a:p>
          <a:p>
            <a:pPr lvl="1"/>
            <a:r>
              <a:rPr lang="en-US" dirty="0" smtClean="0"/>
              <a:t>Weather conditions are typically not as impactful as their projects are planned for well in advance and are not as weather sensitive.</a:t>
            </a:r>
          </a:p>
          <a:p>
            <a:pPr lvl="1"/>
            <a:r>
              <a:rPr lang="en-US" dirty="0" smtClean="0"/>
              <a:t>A couple of examples of when warm season support was needed (which was given via direct phone communication).</a:t>
            </a:r>
          </a:p>
          <a:p>
            <a:pPr lvl="2"/>
            <a:r>
              <a:rPr lang="en-US" dirty="0" smtClean="0"/>
              <a:t>When concrete work or painting was impacted by rain.</a:t>
            </a:r>
          </a:p>
          <a:p>
            <a:pPr lvl="2"/>
            <a:r>
              <a:rPr lang="en-US" dirty="0" smtClean="0"/>
              <a:t>When locally heavy rainfall caused holding ponds to overflow and flood a portion of a runway.</a:t>
            </a:r>
          </a:p>
          <a:p>
            <a:pPr lvl="2"/>
            <a:endParaRPr lang="en-US" dirty="0" smtClean="0"/>
          </a:p>
          <a:p>
            <a:pPr lvl="1"/>
            <a:endParaRPr lang="en-US" dirty="0"/>
          </a:p>
        </p:txBody>
      </p:sp>
    </p:spTree>
    <p:extLst>
      <p:ext uri="{BB962C8B-B14F-4D97-AF65-F5344CB8AC3E}">
        <p14:creationId xmlns:p14="http://schemas.microsoft.com/office/powerpoint/2010/main" val="3641115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WCAA Dashboard</a:t>
            </a:r>
            <a:endParaRPr lang="en-US" dirty="0"/>
          </a:p>
        </p:txBody>
      </p:sp>
      <p:sp>
        <p:nvSpPr>
          <p:cNvPr id="3" name="Content Placeholder 2"/>
          <p:cNvSpPr>
            <a:spLocks noGrp="1"/>
          </p:cNvSpPr>
          <p:nvPr>
            <p:ph idx="1"/>
          </p:nvPr>
        </p:nvSpPr>
        <p:spPr>
          <a:xfrm>
            <a:off x="228600" y="1600200"/>
            <a:ext cx="7848600" cy="4800600"/>
          </a:xfrm>
          <a:solidFill>
            <a:schemeClr val="accent5">
              <a:lumMod val="20000"/>
              <a:lumOff val="80000"/>
            </a:schemeClr>
          </a:solidFill>
        </p:spPr>
        <p:txBody>
          <a:bodyPr>
            <a:normAutofit fontScale="92500" lnSpcReduction="10000"/>
          </a:bodyPr>
          <a:lstStyle/>
          <a:p>
            <a:r>
              <a:rPr lang="en-US" dirty="0" smtClean="0"/>
              <a:t>Like the D21 Dashboard, this is a one stop shop web page that gives valuable forecast information to the WCAA. It consists of:</a:t>
            </a:r>
          </a:p>
          <a:p>
            <a:pPr lvl="1"/>
            <a:r>
              <a:rPr lang="en-US" dirty="0" smtClean="0"/>
              <a:t>An overview page which gives forecast info in a graph, regional radar and current observations. </a:t>
            </a:r>
          </a:p>
          <a:p>
            <a:pPr lvl="1"/>
            <a:r>
              <a:rPr lang="en-US" dirty="0" smtClean="0"/>
              <a:t>Snow intensity page which gives one hourly, 3 hourly, and 6 hourly snowfall rates in a graphical format. It also gives a probability graph of snowfall character (detailing the water content of the snow). </a:t>
            </a:r>
          </a:p>
          <a:p>
            <a:pPr lvl="1"/>
            <a:r>
              <a:rPr lang="en-US" dirty="0" smtClean="0"/>
              <a:t>The snow page gives a forecast of total snowfall in six hourly time periods and an event total.</a:t>
            </a:r>
          </a:p>
          <a:p>
            <a:pPr lvl="1"/>
            <a:r>
              <a:rPr lang="en-US" dirty="0" smtClean="0"/>
              <a:t>The </a:t>
            </a:r>
            <a:r>
              <a:rPr lang="en-US" dirty="0" err="1" smtClean="0"/>
              <a:t>precip</a:t>
            </a:r>
            <a:r>
              <a:rPr lang="en-US" dirty="0" smtClean="0"/>
              <a:t> type page gives probabilities of snow, freezing rain and sleet.</a:t>
            </a:r>
          </a:p>
          <a:p>
            <a:pPr lvl="1"/>
            <a:r>
              <a:rPr lang="en-US" dirty="0" smtClean="0"/>
              <a:t>The wind page gives wind speed and direction probabilities.</a:t>
            </a:r>
          </a:p>
          <a:p>
            <a:pPr lvl="1"/>
            <a:r>
              <a:rPr lang="en-US" dirty="0" smtClean="0"/>
              <a:t>The gust page gives the speed and direction probabilities for the peak wind gusts.</a:t>
            </a:r>
          </a:p>
          <a:p>
            <a:pPr lvl="1"/>
            <a:r>
              <a:rPr lang="en-US" dirty="0" smtClean="0"/>
              <a:t>The outlook page gives a 3 to 7 day forecast outlook for planning purposes. </a:t>
            </a:r>
            <a:endParaRPr lang="en-US" dirty="0"/>
          </a:p>
        </p:txBody>
      </p:sp>
    </p:spTree>
    <p:extLst>
      <p:ext uri="{BB962C8B-B14F-4D97-AF65-F5344CB8AC3E}">
        <p14:creationId xmlns:p14="http://schemas.microsoft.com/office/powerpoint/2010/main" val="4101721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WCAA Forecast Slides</a:t>
            </a:r>
            <a:endParaRPr lang="en-US" dirty="0"/>
          </a:p>
        </p:txBody>
      </p:sp>
      <p:sp>
        <p:nvSpPr>
          <p:cNvPr id="3" name="Content Placeholder 2"/>
          <p:cNvSpPr>
            <a:spLocks noGrp="1"/>
          </p:cNvSpPr>
          <p:nvPr>
            <p:ph idx="1"/>
          </p:nvPr>
        </p:nvSpPr>
        <p:spPr>
          <a:xfrm>
            <a:off x="457200" y="1600200"/>
            <a:ext cx="7620000" cy="5029200"/>
          </a:xfrm>
          <a:solidFill>
            <a:schemeClr val="accent5">
              <a:lumMod val="20000"/>
              <a:lumOff val="80000"/>
            </a:schemeClr>
          </a:solidFill>
        </p:spPr>
        <p:txBody>
          <a:bodyPr>
            <a:normAutofit fontScale="85000" lnSpcReduction="20000"/>
          </a:bodyPr>
          <a:lstStyle/>
          <a:p>
            <a:r>
              <a:rPr lang="en-US" dirty="0" smtClean="0"/>
              <a:t>These are sent directly to the WCAA via email when there is the risk of either accumulating snow or freezing precipitation; usually within the next three days. </a:t>
            </a:r>
          </a:p>
          <a:p>
            <a:r>
              <a:rPr lang="en-US" dirty="0" smtClean="0"/>
              <a:t>These are updated at a minimum of twice a day when new forecast information becomes available. </a:t>
            </a:r>
          </a:p>
          <a:p>
            <a:r>
              <a:rPr lang="en-US" dirty="0" smtClean="0"/>
              <a:t>The WCAA uses these forecasts as tactical decision aids to prepare staffing and equipment needed to deal with forecast winter weather. </a:t>
            </a:r>
          </a:p>
          <a:p>
            <a:r>
              <a:rPr lang="en-US" dirty="0" smtClean="0"/>
              <a:t>The forecast slides are tailored to address the most important forecast elements dependent upon the type of winter weather expected. Some of the items that may be included in these forecast slides are: </a:t>
            </a:r>
          </a:p>
          <a:p>
            <a:pPr lvl="1"/>
            <a:r>
              <a:rPr lang="en-US" dirty="0" smtClean="0"/>
              <a:t>Time periods of accumulating snow</a:t>
            </a:r>
          </a:p>
          <a:p>
            <a:pPr lvl="1"/>
            <a:r>
              <a:rPr lang="en-US" dirty="0" smtClean="0"/>
              <a:t>Expected snowfall rates</a:t>
            </a:r>
          </a:p>
          <a:p>
            <a:pPr lvl="1"/>
            <a:r>
              <a:rPr lang="en-US" dirty="0" smtClean="0"/>
              <a:t>Liquid content of the snow</a:t>
            </a:r>
          </a:p>
          <a:p>
            <a:pPr lvl="1"/>
            <a:r>
              <a:rPr lang="en-US" dirty="0" smtClean="0"/>
              <a:t>Total forecast snow accumulations</a:t>
            </a:r>
          </a:p>
          <a:p>
            <a:pPr lvl="1"/>
            <a:r>
              <a:rPr lang="en-US" dirty="0" smtClean="0"/>
              <a:t>Probabilities of icing</a:t>
            </a:r>
          </a:p>
          <a:p>
            <a:pPr lvl="1"/>
            <a:r>
              <a:rPr lang="en-US" dirty="0" smtClean="0"/>
              <a:t>Hourly temperature forecasts</a:t>
            </a:r>
          </a:p>
          <a:p>
            <a:pPr lvl="1"/>
            <a:r>
              <a:rPr lang="en-US" dirty="0" smtClean="0"/>
              <a:t>Hourly wind speeds and directions; important for blowing snow</a:t>
            </a:r>
          </a:p>
          <a:p>
            <a:pPr lvl="1"/>
            <a:r>
              <a:rPr lang="en-US" dirty="0" smtClean="0"/>
              <a:t>Expressions of forecaster confidence and/or forecast challenges are also often included.</a:t>
            </a:r>
          </a:p>
          <a:p>
            <a:pPr lvl="1"/>
            <a:endParaRPr lang="en-US" dirty="0"/>
          </a:p>
        </p:txBody>
      </p:sp>
    </p:spTree>
    <p:extLst>
      <p:ext uri="{BB962C8B-B14F-4D97-AF65-F5344CB8AC3E}">
        <p14:creationId xmlns:p14="http://schemas.microsoft.com/office/powerpoint/2010/main" val="1885983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3" y="38100"/>
            <a:ext cx="8124092" cy="577362"/>
          </a:xfrm>
        </p:spPr>
        <p:txBody>
          <a:bodyPr/>
          <a:lstStyle/>
          <a:p>
            <a:pPr algn="ctr"/>
            <a:r>
              <a:rPr lang="en-US" sz="2800" b="1" dirty="0" smtClean="0"/>
              <a:t>WCAA Forecast Slide Example - Heavy Snow</a:t>
            </a:r>
            <a:endParaRPr lang="en-US" sz="2800" b="1" dirty="0"/>
          </a:p>
        </p:txBody>
      </p:sp>
      <p:pic>
        <p:nvPicPr>
          <p:cNvPr id="6" name="Content Placeholder 5"/>
          <p:cNvPicPr>
            <a:picLocks noGrp="1" noChangeAspect="1"/>
          </p:cNvPicPr>
          <p:nvPr>
            <p:ph idx="1"/>
          </p:nvPr>
        </p:nvPicPr>
        <p:blipFill>
          <a:blip r:embed="rId2"/>
          <a:stretch>
            <a:fillRect/>
          </a:stretch>
        </p:blipFill>
        <p:spPr>
          <a:xfrm>
            <a:off x="11724" y="559406"/>
            <a:ext cx="9056076" cy="6269712"/>
          </a:xfrm>
          <a:prstGeom prst="rect">
            <a:avLst/>
          </a:prstGeom>
        </p:spPr>
      </p:pic>
    </p:spTree>
    <p:extLst>
      <p:ext uri="{BB962C8B-B14F-4D97-AF65-F5344CB8AC3E}">
        <p14:creationId xmlns:p14="http://schemas.microsoft.com/office/powerpoint/2010/main" val="1291315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3" y="38100"/>
            <a:ext cx="8124092" cy="577362"/>
          </a:xfrm>
        </p:spPr>
        <p:txBody>
          <a:bodyPr/>
          <a:lstStyle/>
          <a:p>
            <a:pPr algn="ctr"/>
            <a:r>
              <a:rPr lang="en-US" sz="2800" b="1" dirty="0" smtClean="0"/>
              <a:t>WCAA Forecast Slide – Freezing Rain</a:t>
            </a:r>
            <a:endParaRPr lang="en-US" sz="2800" b="1" dirty="0"/>
          </a:p>
        </p:txBody>
      </p:sp>
      <p:pic>
        <p:nvPicPr>
          <p:cNvPr id="4" name="Content Placeholder 3"/>
          <p:cNvPicPr>
            <a:picLocks noGrp="1" noChangeAspect="1"/>
          </p:cNvPicPr>
          <p:nvPr>
            <p:ph idx="1"/>
          </p:nvPr>
        </p:nvPicPr>
        <p:blipFill>
          <a:blip r:embed="rId2"/>
          <a:stretch>
            <a:fillRect/>
          </a:stretch>
        </p:blipFill>
        <p:spPr>
          <a:xfrm>
            <a:off x="9337" y="615462"/>
            <a:ext cx="9058463" cy="6242538"/>
          </a:xfrm>
          <a:prstGeom prst="rect">
            <a:avLst/>
          </a:prstGeom>
        </p:spPr>
      </p:pic>
    </p:spTree>
    <p:extLst>
      <p:ext uri="{BB962C8B-B14F-4D97-AF65-F5344CB8AC3E}">
        <p14:creationId xmlns:p14="http://schemas.microsoft.com/office/powerpoint/2010/main" val="4197171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algn="ctr"/>
            <a:r>
              <a:rPr lang="en-US" sz="4400" dirty="0" smtClean="0"/>
              <a:t>WCAA Conference Calls</a:t>
            </a:r>
            <a:endParaRPr lang="en-US" sz="4400" dirty="0"/>
          </a:p>
        </p:txBody>
      </p:sp>
      <p:sp>
        <p:nvSpPr>
          <p:cNvPr id="3" name="Content Placeholder 2"/>
          <p:cNvSpPr>
            <a:spLocks noGrp="1"/>
          </p:cNvSpPr>
          <p:nvPr>
            <p:ph idx="1"/>
          </p:nvPr>
        </p:nvSpPr>
        <p:spPr>
          <a:solidFill>
            <a:schemeClr val="accent5">
              <a:lumMod val="20000"/>
              <a:lumOff val="80000"/>
            </a:schemeClr>
          </a:solidFill>
        </p:spPr>
        <p:txBody>
          <a:bodyPr/>
          <a:lstStyle/>
          <a:p>
            <a:r>
              <a:rPr lang="en-US" dirty="0" smtClean="0"/>
              <a:t>WFO DTX participates in hourly conference calls led by the WCAA operations center. </a:t>
            </a:r>
          </a:p>
          <a:p>
            <a:r>
              <a:rPr lang="en-US" dirty="0" smtClean="0"/>
              <a:t>These are conducted every hour leading into and during a winter weather event. </a:t>
            </a:r>
          </a:p>
          <a:p>
            <a:r>
              <a:rPr lang="en-US" dirty="0" smtClean="0"/>
              <a:t>We provide a brief forecast on these calls. The forecasts are for ongoing conditions and conditions in the very near future. We also answer questions from other participants on the call. </a:t>
            </a:r>
          </a:p>
          <a:p>
            <a:r>
              <a:rPr lang="en-US" dirty="0" smtClean="0"/>
              <a:t>Participants include; WCAA operations and ground crew, FAA personnel, airline representatives (usually dispatchers); Delta Airlines is always on the call as they are DTW’s major airline.</a:t>
            </a:r>
            <a:endParaRPr lang="en-US" dirty="0"/>
          </a:p>
        </p:txBody>
      </p:sp>
    </p:spTree>
    <p:extLst>
      <p:ext uri="{BB962C8B-B14F-4D97-AF65-F5344CB8AC3E}">
        <p14:creationId xmlns:p14="http://schemas.microsoft.com/office/powerpoint/2010/main" val="3422993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228600" y="228600"/>
            <a:ext cx="8001000" cy="990600"/>
          </a:xfrm>
          <a:solidFill>
            <a:schemeClr val="accent5">
              <a:lumMod val="20000"/>
              <a:lumOff val="80000"/>
            </a:schemeClr>
          </a:solidFill>
        </p:spPr>
        <p:txBody>
          <a:bodyPr>
            <a:normAutofit/>
          </a:bodyPr>
          <a:lstStyle/>
          <a:p>
            <a:r>
              <a:rPr lang="en-US" sz="1800" dirty="0" smtClean="0"/>
              <a:t>DTW is a Class B airport serviced by the Cleveland Air Route Traffic Control Center. They are the largest airport within the Cleveland ARTCC.</a:t>
            </a:r>
          </a:p>
          <a:p>
            <a:r>
              <a:rPr lang="en-US" sz="1800" dirty="0" smtClean="0"/>
              <a:t>Below is a diagram of the D21 airspace for arrivals (right) and departures (left).</a:t>
            </a:r>
            <a:endParaRPr lang="en-US" sz="1800" dirty="0"/>
          </a:p>
        </p:txBody>
      </p:sp>
      <p:sp>
        <p:nvSpPr>
          <p:cNvPr id="8" name="Content Placeholder 7"/>
          <p:cNvSpPr>
            <a:spLocks noGrp="1"/>
          </p:cNvSpPr>
          <p:nvPr>
            <p:ph sz="quarter" idx="4"/>
          </p:nvPr>
        </p:nvSpPr>
        <p:spPr/>
        <p:txBody>
          <a:bodyPr/>
          <a:lstStyle/>
          <a:p>
            <a:endParaRPr lang="en-US"/>
          </a:p>
        </p:txBody>
      </p:sp>
      <p:sp>
        <p:nvSpPr>
          <p:cNvPr id="9" name="TextBox 8"/>
          <p:cNvSpPr txBox="1"/>
          <p:nvPr/>
        </p:nvSpPr>
        <p:spPr>
          <a:xfrm>
            <a:off x="4953000" y="4113311"/>
            <a:ext cx="547586" cy="307777"/>
          </a:xfrm>
          <a:prstGeom prst="rect">
            <a:avLst/>
          </a:prstGeom>
          <a:noFill/>
        </p:spPr>
        <p:txBody>
          <a:bodyPr wrap="none" rtlCol="0">
            <a:spAutoFit/>
          </a:bodyPr>
          <a:lstStyle/>
          <a:p>
            <a:r>
              <a:rPr lang="en-US" sz="1400" b="1" dirty="0" smtClean="0">
                <a:solidFill>
                  <a:schemeClr val="bg1"/>
                </a:solidFill>
              </a:rPr>
              <a:t>DTW</a:t>
            </a:r>
            <a:endParaRPr lang="en-US" sz="1400" b="1" dirty="0">
              <a:solidFill>
                <a:schemeClr val="bg1"/>
              </a:solidFill>
            </a:endParaRPr>
          </a:p>
        </p:txBody>
      </p:sp>
      <p:sp>
        <p:nvSpPr>
          <p:cNvPr id="10" name="TextBox 9"/>
          <p:cNvSpPr txBox="1"/>
          <p:nvPr/>
        </p:nvSpPr>
        <p:spPr>
          <a:xfrm>
            <a:off x="5715000" y="3668898"/>
            <a:ext cx="931345" cy="461665"/>
          </a:xfrm>
          <a:prstGeom prst="rect">
            <a:avLst/>
          </a:prstGeom>
          <a:noFill/>
        </p:spPr>
        <p:txBody>
          <a:bodyPr wrap="none" rtlCol="0">
            <a:spAutoFit/>
          </a:bodyPr>
          <a:lstStyle/>
          <a:p>
            <a:pPr algn="ctr"/>
            <a:r>
              <a:rPr lang="en-US" sz="1200" b="1" dirty="0" smtClean="0">
                <a:solidFill>
                  <a:schemeClr val="bg1"/>
                </a:solidFill>
              </a:rPr>
              <a:t>Downtown </a:t>
            </a:r>
          </a:p>
          <a:p>
            <a:pPr algn="ctr"/>
            <a:r>
              <a:rPr lang="en-US" sz="1200" b="1" dirty="0" smtClean="0">
                <a:solidFill>
                  <a:schemeClr val="bg1"/>
                </a:solidFill>
              </a:rPr>
              <a:t>Detroit</a:t>
            </a:r>
            <a:endParaRPr lang="en-US" sz="1200" b="1" dirty="0">
              <a:solidFill>
                <a:schemeClr val="bg1"/>
              </a:solidFill>
            </a:endParaRPr>
          </a:p>
        </p:txBody>
      </p:sp>
      <p:sp>
        <p:nvSpPr>
          <p:cNvPr id="11" name="TextBox 10"/>
          <p:cNvSpPr txBox="1"/>
          <p:nvPr/>
        </p:nvSpPr>
        <p:spPr>
          <a:xfrm>
            <a:off x="4953000" y="1981200"/>
            <a:ext cx="550407" cy="523220"/>
          </a:xfrm>
          <a:prstGeom prst="rect">
            <a:avLst/>
          </a:prstGeom>
          <a:noFill/>
        </p:spPr>
        <p:txBody>
          <a:bodyPr wrap="none" rtlCol="0">
            <a:spAutoFit/>
          </a:bodyPr>
          <a:lstStyle/>
          <a:p>
            <a:r>
              <a:rPr lang="en-US" sz="1400" b="1" dirty="0" smtClean="0">
                <a:solidFill>
                  <a:schemeClr val="bg1"/>
                </a:solidFill>
              </a:rPr>
              <a:t>WFO</a:t>
            </a:r>
          </a:p>
          <a:p>
            <a:r>
              <a:rPr lang="en-US" sz="1400" b="1" dirty="0" smtClean="0">
                <a:solidFill>
                  <a:schemeClr val="bg1"/>
                </a:solidFill>
              </a:rPr>
              <a:t>DTX</a:t>
            </a:r>
            <a:endParaRPr lang="en-US" sz="1400" b="1" dirty="0">
              <a:solidFill>
                <a:schemeClr val="bg1"/>
              </a:solidFill>
            </a:endParaRPr>
          </a:p>
        </p:txBody>
      </p:sp>
      <p:pic>
        <p:nvPicPr>
          <p:cNvPr id="12" name="Picture 1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7499" y="1535937"/>
            <a:ext cx="4536500" cy="4627983"/>
          </a:xfrm>
          <a:prstGeom prst="rect">
            <a:avLst/>
          </a:prstGeom>
          <a:noFill/>
          <a:ln w="28575">
            <a:solidFill>
              <a:schemeClr val="tx2">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12"/>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1" y="1535936"/>
            <a:ext cx="4598707" cy="4627984"/>
          </a:xfrm>
          <a:prstGeom prst="rect">
            <a:avLst/>
          </a:prstGeom>
          <a:noFill/>
          <a:ln w="28575">
            <a:solidFill>
              <a:schemeClr val="tx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41796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1000" y="152400"/>
            <a:ext cx="7924800" cy="533400"/>
          </a:xfrm>
          <a:solidFill>
            <a:schemeClr val="accent5">
              <a:lumMod val="20000"/>
              <a:lumOff val="80000"/>
            </a:schemeClr>
          </a:solidFill>
        </p:spPr>
        <p:txBody>
          <a:bodyPr>
            <a:normAutofit fontScale="92500" lnSpcReduction="20000"/>
          </a:bodyPr>
          <a:lstStyle/>
          <a:p>
            <a:r>
              <a:rPr lang="en-US" sz="1800" dirty="0" smtClean="0"/>
              <a:t>Below is a diagram of Detroit Metro Airport. Note the runway configuration              4 SW-NE oriented runways and 2 E-W oriented runways.</a:t>
            </a:r>
            <a:endParaRPr lang="en-US" sz="1800" dirty="0"/>
          </a:p>
        </p:txBody>
      </p:sp>
      <p:sp>
        <p:nvSpPr>
          <p:cNvPr id="6" name="Content Placeholder 5"/>
          <p:cNvSpPr>
            <a:spLocks noGrp="1"/>
          </p:cNvSpPr>
          <p:nvPr>
            <p:ph sz="quarter" idx="4"/>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80691"/>
            <a:ext cx="6262687" cy="60271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43801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Main Users of DTW TAF</a:t>
            </a:r>
            <a:endParaRPr lang="en-US" dirty="0"/>
          </a:p>
        </p:txBody>
      </p:sp>
      <p:sp>
        <p:nvSpPr>
          <p:cNvPr id="8" name="Content Placeholder 7"/>
          <p:cNvSpPr>
            <a:spLocks noGrp="1"/>
          </p:cNvSpPr>
          <p:nvPr>
            <p:ph idx="1"/>
          </p:nvPr>
        </p:nvSpPr>
        <p:spPr>
          <a:xfrm>
            <a:off x="457200" y="1752600"/>
            <a:ext cx="7620000" cy="3505200"/>
          </a:xfrm>
          <a:solidFill>
            <a:schemeClr val="accent5">
              <a:lumMod val="20000"/>
              <a:lumOff val="80000"/>
            </a:schemeClr>
          </a:solidFill>
        </p:spPr>
        <p:txBody>
          <a:bodyPr/>
          <a:lstStyle/>
          <a:p>
            <a:r>
              <a:rPr lang="en-US" dirty="0" smtClean="0"/>
              <a:t>Traffic Management Unit (TMU) and other controllers at CLE ARTCC.</a:t>
            </a:r>
          </a:p>
          <a:p>
            <a:r>
              <a:rPr lang="en-US" dirty="0" smtClean="0"/>
              <a:t>DTW air traffic control tower and TRACON.</a:t>
            </a:r>
          </a:p>
          <a:p>
            <a:r>
              <a:rPr lang="en-US" dirty="0" smtClean="0"/>
              <a:t>Airline dispatchers, especially Delta Airlines and their meteorologist staff.</a:t>
            </a:r>
          </a:p>
          <a:p>
            <a:r>
              <a:rPr lang="en-US" dirty="0" smtClean="0"/>
              <a:t>Forecasters at the CLE CWSU.</a:t>
            </a:r>
          </a:p>
          <a:p>
            <a:pPr lvl="1"/>
            <a:r>
              <a:rPr lang="en-US" dirty="0" smtClean="0"/>
              <a:t>They use the DTW TAF extensively for their twice (at a minimum) daily briefings to the TMU and Detroit Metro TRACON.</a:t>
            </a:r>
            <a:endParaRPr lang="en-US" dirty="0"/>
          </a:p>
        </p:txBody>
      </p:sp>
    </p:spTree>
    <p:extLst>
      <p:ext uri="{BB962C8B-B14F-4D97-AF65-F5344CB8AC3E}">
        <p14:creationId xmlns:p14="http://schemas.microsoft.com/office/powerpoint/2010/main" val="1595133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914400"/>
          </a:xfrm>
        </p:spPr>
        <p:txBody>
          <a:bodyPr/>
          <a:lstStyle/>
          <a:p>
            <a:pPr algn="ctr"/>
            <a:r>
              <a:rPr lang="en-US" sz="2800" dirty="0" smtClean="0"/>
              <a:t>Weather Conditions Which Have Large Impacts on DTW Operations</a:t>
            </a:r>
            <a:endParaRPr lang="en-US" sz="2800" dirty="0"/>
          </a:p>
        </p:txBody>
      </p:sp>
      <p:sp>
        <p:nvSpPr>
          <p:cNvPr id="3" name="Content Placeholder 2"/>
          <p:cNvSpPr>
            <a:spLocks noGrp="1"/>
          </p:cNvSpPr>
          <p:nvPr>
            <p:ph idx="1"/>
          </p:nvPr>
        </p:nvSpPr>
        <p:spPr>
          <a:xfrm>
            <a:off x="228600" y="1143000"/>
            <a:ext cx="8077200" cy="5257800"/>
          </a:xfrm>
          <a:solidFill>
            <a:schemeClr val="accent5">
              <a:lumMod val="20000"/>
              <a:lumOff val="80000"/>
            </a:schemeClr>
          </a:solidFill>
        </p:spPr>
        <p:txBody>
          <a:bodyPr>
            <a:normAutofit/>
          </a:bodyPr>
          <a:lstStyle/>
          <a:p>
            <a:r>
              <a:rPr lang="en-US" sz="1400" b="1" dirty="0" smtClean="0"/>
              <a:t>Winds </a:t>
            </a:r>
          </a:p>
          <a:p>
            <a:pPr lvl="1"/>
            <a:r>
              <a:rPr lang="en-US" sz="1400" dirty="0"/>
              <a:t>Sustained or frequent gusts exceeding crosswind thresholds on the 4 SW-NE oriented runways. This forces operations to use the two W-E oriented runways, which greatly reduces the capacity of the airport.  If southwest flow operations are underway and </a:t>
            </a:r>
            <a:r>
              <a:rPr lang="en-US" sz="1400" dirty="0" smtClean="0"/>
              <a:t>a sudden </a:t>
            </a:r>
            <a:r>
              <a:rPr lang="en-US" sz="1400" dirty="0"/>
              <a:t>and unexpected increase in the cross winds occur</a:t>
            </a:r>
            <a:r>
              <a:rPr lang="en-US" sz="1400" dirty="0" smtClean="0"/>
              <a:t>, the TRACON must then reconfigure the flow in and out of the airport, causing a ripple effect in the National Airspace and causing some aircraft to be placed in a holding pattern. </a:t>
            </a:r>
          </a:p>
          <a:p>
            <a:pPr lvl="1"/>
            <a:r>
              <a:rPr lang="en-US" sz="1400" dirty="0" smtClean="0"/>
              <a:t>Winds at or above 7 knots from 340 to 90 degrees. These may force take offs to the northeast as opposed to the southwest. DTW must follow a court ordered noise abatement program which limits the amount of time per year that they can use northeast flow operations (it is densely populated northeast of the airport). So they prefer to stick to southwest flow operations. </a:t>
            </a:r>
          </a:p>
          <a:p>
            <a:r>
              <a:rPr lang="en-US" sz="1400" b="1" dirty="0" smtClean="0"/>
              <a:t>Ceilings</a:t>
            </a:r>
          </a:p>
          <a:p>
            <a:pPr lvl="1"/>
            <a:r>
              <a:rPr lang="en-US" sz="1400" dirty="0" smtClean="0"/>
              <a:t>5000 </a:t>
            </a:r>
            <a:r>
              <a:rPr lang="en-US" sz="1400" dirty="0" err="1" smtClean="0"/>
              <a:t>ft</a:t>
            </a:r>
            <a:r>
              <a:rPr lang="en-US" sz="1400" dirty="0" smtClean="0"/>
              <a:t>, [CAT F] Ceilings at or below this critical threshold will restrict visual approach to the airport. This means that aircraft must be spaced farther apart, which in turn greatly reduces the arrival rates. Almost every warm season, at least one of the SW-NE runways are closed due to construction and/or general maintenance, which then causes a hyper-sensitivity to this threshold. </a:t>
            </a:r>
          </a:p>
          <a:p>
            <a:pPr lvl="1"/>
            <a:r>
              <a:rPr lang="en-US" sz="1400" dirty="0" smtClean="0"/>
              <a:t> 200 </a:t>
            </a:r>
            <a:r>
              <a:rPr lang="en-US" sz="1400" dirty="0" err="1" smtClean="0"/>
              <a:t>ft</a:t>
            </a:r>
            <a:r>
              <a:rPr lang="en-US" sz="1400" dirty="0" smtClean="0"/>
              <a:t>, [CAT  A] Cigs below 200 </a:t>
            </a:r>
            <a:r>
              <a:rPr lang="en-US" sz="1400" dirty="0" err="1" smtClean="0"/>
              <a:t>ft</a:t>
            </a:r>
            <a:r>
              <a:rPr lang="en-US" sz="1400" dirty="0" smtClean="0"/>
              <a:t> fall below airport minimums. </a:t>
            </a:r>
          </a:p>
          <a:p>
            <a:r>
              <a:rPr lang="en-US" sz="1400" b="1" dirty="0" smtClean="0"/>
              <a:t>Dense Fog </a:t>
            </a:r>
            <a:r>
              <a:rPr lang="en-US" sz="1400" dirty="0" smtClean="0"/>
              <a:t>– Visibilities below ½ mile fall below airport minimums. </a:t>
            </a:r>
          </a:p>
          <a:p>
            <a:r>
              <a:rPr lang="en-US" sz="1400" b="1" dirty="0" smtClean="0"/>
              <a:t>Thunderstorms</a:t>
            </a:r>
            <a:r>
              <a:rPr lang="en-US" sz="1400" dirty="0" smtClean="0"/>
              <a:t> – As with all major hubs, convection not only at the airport but anywhere within the airspace (especially at the arrival and departure fixes) greatly impact traffic flow in and out of the airspace. </a:t>
            </a:r>
          </a:p>
          <a:p>
            <a:r>
              <a:rPr lang="en-US" sz="1400" b="1" dirty="0" smtClean="0"/>
              <a:t>Winter Weather </a:t>
            </a:r>
            <a:r>
              <a:rPr lang="en-US" sz="1400" dirty="0" smtClean="0"/>
              <a:t>– Intense snowfall rates, sleet and freezing rain/drizzle slow arrival rates due to the time it takes to clear runways and deicing operations. </a:t>
            </a:r>
          </a:p>
          <a:p>
            <a:pPr lvl="1"/>
            <a:endParaRPr lang="en-US" sz="1600" dirty="0" smtClean="0"/>
          </a:p>
          <a:p>
            <a:pPr marL="411480" lvl="1" indent="0">
              <a:buNone/>
            </a:pPr>
            <a:endParaRPr lang="en-US" sz="1600" dirty="0"/>
          </a:p>
        </p:txBody>
      </p:sp>
    </p:spTree>
    <p:extLst>
      <p:ext uri="{BB962C8B-B14F-4D97-AF65-F5344CB8AC3E}">
        <p14:creationId xmlns:p14="http://schemas.microsoft.com/office/powerpoint/2010/main" val="2487814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WFO DTX Aviation Support</a:t>
            </a:r>
            <a:endParaRPr lang="en-US" dirty="0"/>
          </a:p>
        </p:txBody>
      </p:sp>
      <p:sp>
        <p:nvSpPr>
          <p:cNvPr id="3" name="Content Placeholder 2"/>
          <p:cNvSpPr>
            <a:spLocks noGrp="1"/>
          </p:cNvSpPr>
          <p:nvPr>
            <p:ph idx="1"/>
          </p:nvPr>
        </p:nvSpPr>
        <p:spPr>
          <a:xfrm>
            <a:off x="457200" y="1676400"/>
            <a:ext cx="7620000" cy="4343400"/>
          </a:xfrm>
          <a:solidFill>
            <a:schemeClr val="accent5">
              <a:lumMod val="20000"/>
              <a:lumOff val="80000"/>
            </a:schemeClr>
          </a:solidFill>
        </p:spPr>
        <p:txBody>
          <a:bodyPr>
            <a:normAutofit lnSpcReduction="10000"/>
          </a:bodyPr>
          <a:lstStyle/>
          <a:p>
            <a:r>
              <a:rPr lang="en-US" sz="1800" dirty="0" smtClean="0"/>
              <a:t>Shift duties at WFO DTX include a decision support services (DSS) desk twice a day (day shift and night shift). Short term and long term grids are done on the grid desk</a:t>
            </a:r>
            <a:r>
              <a:rPr lang="en-US" sz="1800" dirty="0"/>
              <a:t> </a:t>
            </a:r>
            <a:r>
              <a:rPr lang="en-US" sz="1800" dirty="0" smtClean="0"/>
              <a:t>(day shift and night shift). The evening shift consists of two forecasters, one of whom is primarily dedicated to aviation services. The DSS desk focusses on near-term high impact weather, scheduled and unscheduled DSS services to local, state, federal partners, and aviation support.</a:t>
            </a:r>
          </a:p>
          <a:p>
            <a:endParaRPr lang="en-US" sz="1800" dirty="0" smtClean="0"/>
          </a:p>
          <a:p>
            <a:r>
              <a:rPr lang="en-US" sz="1800" dirty="0" smtClean="0"/>
              <a:t>Aviation Support consists of the following:</a:t>
            </a:r>
          </a:p>
          <a:p>
            <a:pPr lvl="1"/>
            <a:r>
              <a:rPr lang="en-US" sz="1600" dirty="0" smtClean="0"/>
              <a:t>The standard 30-hour TAF for DTW and 24-hour TAFs for YIP, DET, PTK, FNT, MBS.</a:t>
            </a:r>
          </a:p>
          <a:p>
            <a:pPr lvl="1"/>
            <a:r>
              <a:rPr lang="en-US" sz="1600" dirty="0" smtClean="0"/>
              <a:t>Enhancement to the aviation discussion for Detroit Metro specific thresholds.</a:t>
            </a:r>
          </a:p>
          <a:p>
            <a:pPr lvl="1"/>
            <a:r>
              <a:rPr lang="en-US" sz="1600" dirty="0" smtClean="0"/>
              <a:t>Direct support to the CLE CWSU, which indirectly supports the TMU at the Cleveland ARTCC and the DTW TRACON. </a:t>
            </a:r>
          </a:p>
          <a:p>
            <a:pPr lvl="1"/>
            <a:r>
              <a:rPr lang="en-US" sz="1600" dirty="0" smtClean="0"/>
              <a:t>Direct support to Wayne County Airport Authority (WCAA). They are responsible for clearing and treating runways in the cool season and runway construction projects in the warm season.</a:t>
            </a:r>
            <a:endParaRPr lang="en-US" sz="1600" dirty="0"/>
          </a:p>
        </p:txBody>
      </p:sp>
    </p:spTree>
    <p:extLst>
      <p:ext uri="{BB962C8B-B14F-4D97-AF65-F5344CB8AC3E}">
        <p14:creationId xmlns:p14="http://schemas.microsoft.com/office/powerpoint/2010/main" val="294347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620000" cy="914400"/>
          </a:xfrm>
        </p:spPr>
        <p:txBody>
          <a:bodyPr/>
          <a:lstStyle/>
          <a:p>
            <a:pPr algn="ctr"/>
            <a:r>
              <a:rPr lang="en-US" sz="3600" dirty="0" smtClean="0"/>
              <a:t>DTW Specific Aviation Discussion</a:t>
            </a:r>
            <a:endParaRPr lang="en-US" sz="3600" dirty="0"/>
          </a:p>
        </p:txBody>
      </p:sp>
      <p:sp>
        <p:nvSpPr>
          <p:cNvPr id="3" name="Content Placeholder 2"/>
          <p:cNvSpPr>
            <a:spLocks noGrp="1"/>
          </p:cNvSpPr>
          <p:nvPr>
            <p:ph idx="1"/>
          </p:nvPr>
        </p:nvSpPr>
        <p:spPr>
          <a:xfrm>
            <a:off x="76200" y="1143000"/>
            <a:ext cx="8305800" cy="4800600"/>
          </a:xfrm>
          <a:solidFill>
            <a:schemeClr val="accent5">
              <a:lumMod val="20000"/>
              <a:lumOff val="80000"/>
            </a:schemeClr>
          </a:solidFill>
        </p:spPr>
        <p:txBody>
          <a:bodyPr>
            <a:normAutofit/>
          </a:bodyPr>
          <a:lstStyle/>
          <a:p>
            <a:r>
              <a:rPr lang="en-US" sz="1600" b="1" dirty="0" smtClean="0"/>
              <a:t>AFD FORMAT: </a:t>
            </a:r>
            <a:r>
              <a:rPr lang="en-US" sz="1600" dirty="0" smtClean="0"/>
              <a:t>One </a:t>
            </a:r>
            <a:r>
              <a:rPr lang="en-US" sz="1600" dirty="0"/>
              <a:t>paragraph will give a general overview of the forecast for SE MI TAF sites, with emphasis on the first 6 to 8 hours. </a:t>
            </a:r>
            <a:r>
              <a:rPr lang="en-US" sz="1600" dirty="0" smtClean="0"/>
              <a:t>The second </a:t>
            </a:r>
            <a:r>
              <a:rPr lang="en-US" sz="1600" dirty="0"/>
              <a:t>paragraph will discuss concerns for DTW </a:t>
            </a:r>
            <a:r>
              <a:rPr lang="en-US" sz="1600" dirty="0" smtClean="0"/>
              <a:t>specifically.  The focus being mainly </a:t>
            </a:r>
            <a:r>
              <a:rPr lang="en-US" sz="1600" dirty="0"/>
              <a:t>on timing of high impact events forecast to hit DTW and specifics with respect to DTW thresholds. </a:t>
            </a:r>
            <a:r>
              <a:rPr lang="en-US" sz="1600" dirty="0" smtClean="0"/>
              <a:t>The last section will be a list of potential threshold criteria (which have at least of low probability of occurrence) and their probability of impacting DTW (low, medium or high). </a:t>
            </a:r>
          </a:p>
          <a:p>
            <a:endParaRPr lang="en-US" sz="1600" dirty="0"/>
          </a:p>
          <a:p>
            <a:pPr marL="114300" indent="0">
              <a:buNone/>
            </a:pPr>
            <a:endParaRPr lang="en-US" sz="1600" dirty="0" smtClean="0"/>
          </a:p>
          <a:p>
            <a:r>
              <a:rPr lang="en-US" sz="1600" b="1" dirty="0"/>
              <a:t>DTW THRESHOLD </a:t>
            </a:r>
            <a:r>
              <a:rPr lang="en-US" sz="1600" b="1" dirty="0" smtClean="0"/>
              <a:t>PROBABILITIES</a:t>
            </a:r>
            <a:r>
              <a:rPr lang="en-US" sz="1600" b="1" dirty="0"/>
              <a:t>:</a:t>
            </a:r>
            <a:endParaRPr lang="en-US" sz="1600" b="1" dirty="0" smtClean="0"/>
          </a:p>
          <a:p>
            <a:pPr lvl="1"/>
            <a:r>
              <a:rPr lang="en-US" sz="1600" dirty="0" smtClean="0"/>
              <a:t>Crosswinds </a:t>
            </a:r>
            <a:r>
              <a:rPr lang="en-US" sz="1600" dirty="0"/>
              <a:t>with high wind </a:t>
            </a:r>
            <a:r>
              <a:rPr lang="en-US" sz="1600" dirty="0" smtClean="0"/>
              <a:t>speeds</a:t>
            </a:r>
          </a:p>
          <a:p>
            <a:pPr lvl="1"/>
            <a:r>
              <a:rPr lang="en-US" sz="1600" dirty="0" smtClean="0"/>
              <a:t>Thunderstorm potential	</a:t>
            </a:r>
          </a:p>
          <a:p>
            <a:pPr lvl="1"/>
            <a:r>
              <a:rPr lang="en-US" sz="1600" dirty="0" err="1" smtClean="0"/>
              <a:t>Precip</a:t>
            </a:r>
            <a:r>
              <a:rPr lang="en-US" sz="1600" dirty="0" smtClean="0"/>
              <a:t> </a:t>
            </a:r>
            <a:r>
              <a:rPr lang="en-US" sz="1600" dirty="0"/>
              <a:t>type for winter weather </a:t>
            </a:r>
            <a:r>
              <a:rPr lang="en-US" sz="1600" dirty="0" smtClean="0"/>
              <a:t>(when </a:t>
            </a:r>
            <a:r>
              <a:rPr lang="en-US" sz="1600" dirty="0"/>
              <a:t>temps are in a range of 25-45 </a:t>
            </a:r>
            <a:r>
              <a:rPr lang="en-US" sz="1600" dirty="0" err="1"/>
              <a:t>deg</a:t>
            </a:r>
            <a:r>
              <a:rPr lang="en-US" sz="1600" dirty="0"/>
              <a:t> and/or when </a:t>
            </a:r>
            <a:r>
              <a:rPr lang="en-US" sz="1600" dirty="0" err="1"/>
              <a:t>precip</a:t>
            </a:r>
            <a:r>
              <a:rPr lang="en-US" sz="1600" dirty="0"/>
              <a:t> type is a concern</a:t>
            </a:r>
            <a:r>
              <a:rPr lang="en-US" sz="1600" dirty="0" smtClean="0"/>
              <a:t>).</a:t>
            </a:r>
          </a:p>
          <a:p>
            <a:pPr lvl="1"/>
            <a:r>
              <a:rPr lang="en-US" sz="1600" dirty="0" smtClean="0"/>
              <a:t>Potential </a:t>
            </a:r>
            <a:r>
              <a:rPr lang="en-US" sz="1600" dirty="0"/>
              <a:t>for ceilings to be at or below 5000 </a:t>
            </a:r>
            <a:r>
              <a:rPr lang="en-US" sz="1600" dirty="0" err="1"/>
              <a:t>ft</a:t>
            </a:r>
            <a:r>
              <a:rPr lang="en-US" sz="1600" dirty="0"/>
              <a:t> </a:t>
            </a:r>
            <a:endParaRPr lang="en-US" sz="1600" dirty="0" smtClean="0"/>
          </a:p>
          <a:p>
            <a:pPr lvl="1"/>
            <a:r>
              <a:rPr lang="en-US" sz="1600" dirty="0" smtClean="0"/>
              <a:t>Potential </a:t>
            </a:r>
            <a:r>
              <a:rPr lang="en-US" sz="1600" dirty="0"/>
              <a:t>for cigs/</a:t>
            </a:r>
            <a:r>
              <a:rPr lang="en-US" sz="1600" dirty="0" err="1"/>
              <a:t>vsby</a:t>
            </a:r>
            <a:r>
              <a:rPr lang="en-US" sz="1600" dirty="0"/>
              <a:t> to fall below 200ft and/or </a:t>
            </a:r>
            <a:r>
              <a:rPr lang="en-US" sz="1600" dirty="0" smtClean="0"/>
              <a:t>1/2SM</a:t>
            </a:r>
            <a:endParaRPr lang="en-US" sz="1600" dirty="0"/>
          </a:p>
          <a:p>
            <a:pPr marL="114300" indent="0">
              <a:buNone/>
            </a:pPr>
            <a:endParaRPr lang="en-US" dirty="0"/>
          </a:p>
        </p:txBody>
      </p:sp>
    </p:spTree>
    <p:extLst>
      <p:ext uri="{BB962C8B-B14F-4D97-AF65-F5344CB8AC3E}">
        <p14:creationId xmlns:p14="http://schemas.microsoft.com/office/powerpoint/2010/main" val="3088516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02"/>
            <a:ext cx="7620000" cy="639762"/>
          </a:xfrm>
        </p:spPr>
        <p:txBody>
          <a:bodyPr/>
          <a:lstStyle/>
          <a:p>
            <a:pPr algn="ctr"/>
            <a:r>
              <a:rPr lang="en-US" sz="4000" dirty="0" smtClean="0"/>
              <a:t>Aviation AFD – Examples</a:t>
            </a:r>
            <a:endParaRPr lang="en-US" sz="4000" dirty="0"/>
          </a:p>
        </p:txBody>
      </p:sp>
      <p:sp>
        <p:nvSpPr>
          <p:cNvPr id="3" name="Content Placeholder 2"/>
          <p:cNvSpPr>
            <a:spLocks noGrp="1"/>
          </p:cNvSpPr>
          <p:nvPr>
            <p:ph idx="1"/>
          </p:nvPr>
        </p:nvSpPr>
        <p:spPr>
          <a:xfrm>
            <a:off x="304800" y="838200"/>
            <a:ext cx="8001000" cy="5791200"/>
          </a:xfrm>
          <a:solidFill>
            <a:schemeClr val="accent5">
              <a:lumMod val="20000"/>
              <a:lumOff val="80000"/>
            </a:schemeClr>
          </a:solidFill>
        </p:spPr>
        <p:txBody>
          <a:bodyPr>
            <a:normAutofit fontScale="70000" lnSpcReduction="20000"/>
          </a:bodyPr>
          <a:lstStyle/>
          <a:p>
            <a:pPr marL="114300" indent="0">
              <a:buNone/>
            </a:pPr>
            <a:r>
              <a:rPr lang="en-US" sz="1700" dirty="0" smtClean="0"/>
              <a:t>//</a:t>
            </a:r>
            <a:r>
              <a:rPr lang="en-US" sz="1700" dirty="0"/>
              <a:t>DISCUSSION… </a:t>
            </a:r>
          </a:p>
          <a:p>
            <a:pPr marL="114300" indent="0">
              <a:buNone/>
            </a:pPr>
            <a:r>
              <a:rPr lang="en-US" sz="1700" dirty="0"/>
              <a:t>A COLD FRONT WILL TRACK ACROSS SE MI BETWEEN 18Z AND 22Z THIS AFTERNOON. DEEP MIXING HEIGHTS WILL PROMOTE INCREASING WESTERLY WINDS IN ADVANCE OF THIS FRONT…WITH GUSTS EXPECTED TO APPROACH 30 KNOTS. AMPLE DAYTIME INSTABILITY IS EXPECTED TO LEAD TO A SOLID LINE OF THUNDERSTORMS AHEAD OF THE FRONT…SOME OF WHICH MAY PRODUCE VERY STRONG WINDS. WINDS WILL VEER SHARPLY FOLLOWING FRONTAL PASSAGE. RESIDUAL LOW LEVEL MOISTURE MAY LEAD TO SOME MVFR OR IFR FOG AND STRATUS TONIGHT. </a:t>
            </a:r>
            <a:endParaRPr lang="en-US" sz="1700" dirty="0" smtClean="0"/>
          </a:p>
          <a:p>
            <a:pPr marL="114300" indent="0">
              <a:buNone/>
            </a:pPr>
            <a:endParaRPr lang="en-US" sz="1700" dirty="0"/>
          </a:p>
          <a:p>
            <a:pPr marL="114300" indent="0">
              <a:buNone/>
            </a:pPr>
            <a:r>
              <a:rPr lang="en-US" sz="1700" dirty="0"/>
              <a:t>FOR DTW…THE FRONT WILL MOVE THROUGH AROUND 21Z…WITH THUNDERSTORMS EXPECTED A GOOD 2 TO 3 HOURS IN ADVANCE OF THE FRONT. </a:t>
            </a:r>
            <a:endParaRPr lang="en-US" sz="1700" dirty="0" smtClean="0"/>
          </a:p>
          <a:p>
            <a:pPr marL="114300" indent="0">
              <a:buNone/>
            </a:pPr>
            <a:endParaRPr lang="en-US" sz="1700" dirty="0"/>
          </a:p>
          <a:p>
            <a:pPr marL="114300" indent="0">
              <a:buNone/>
            </a:pPr>
            <a:r>
              <a:rPr lang="en-US" sz="1700" dirty="0"/>
              <a:t>//DTW THRESHOLD PROBABILITIES… </a:t>
            </a:r>
          </a:p>
          <a:p>
            <a:pPr lvl="1"/>
            <a:r>
              <a:rPr lang="en-US" sz="1700" dirty="0" smtClean="0"/>
              <a:t>HIGH </a:t>
            </a:r>
            <a:r>
              <a:rPr lang="en-US" sz="1700" dirty="0"/>
              <a:t>FOR WIND GUSTS TO REACH 30 KNOTS FROM 260-270 DEG THIS AFTERNOON. </a:t>
            </a:r>
          </a:p>
          <a:p>
            <a:pPr lvl="1"/>
            <a:r>
              <a:rPr lang="en-US" sz="1700" dirty="0"/>
              <a:t>HIGH THAT THUNDERSTORMS WILL OCCUR THIS AFTERNOON. </a:t>
            </a:r>
          </a:p>
          <a:p>
            <a:pPr lvl="1"/>
            <a:r>
              <a:rPr lang="en-US" sz="1700" dirty="0"/>
              <a:t>MEDIUM THAT CEILINGS WILL FALL BELOW 5000 FT AFTER 22Z. </a:t>
            </a:r>
            <a:endParaRPr lang="en-US" sz="1700" dirty="0" smtClean="0"/>
          </a:p>
          <a:p>
            <a:pPr marL="411480" lvl="1" indent="0">
              <a:buNone/>
            </a:pPr>
            <a:endParaRPr lang="en-US" sz="1200" dirty="0" smtClean="0"/>
          </a:p>
          <a:p>
            <a:pPr marL="114300" indent="0">
              <a:buNone/>
            </a:pPr>
            <a:r>
              <a:rPr lang="en-US" sz="1200" dirty="0" smtClean="0"/>
              <a:t>___________________________________________________________________________________________________________________________________________________</a:t>
            </a:r>
          </a:p>
          <a:p>
            <a:pPr marL="114300" indent="0">
              <a:buNone/>
            </a:pPr>
            <a:endParaRPr lang="en-US" sz="1200" dirty="0"/>
          </a:p>
          <a:p>
            <a:pPr marL="114300" indent="0">
              <a:buNone/>
            </a:pPr>
            <a:r>
              <a:rPr lang="en-US" sz="1700" dirty="0"/>
              <a:t>//DISCUSSION… </a:t>
            </a:r>
          </a:p>
          <a:p>
            <a:pPr marL="114300" indent="0">
              <a:buNone/>
            </a:pPr>
            <a:r>
              <a:rPr lang="en-US" sz="1700" dirty="0"/>
              <a:t>DEEPENING LOW PRESSURE WILL MOVE FROM OHIO INTO SOUTHERN ONTARIO TODAY. THIS SYSTEM WILL PRODUCE A WIDE SWATH OF PRECIPITATION ACROSS THE SE MI TERMINALS. A RAIN SNOW MIX WILL DEVELOP OVER THE REGION BETWEEN 14Z AND 16Z AND CHANGE OVER TO ALL SNOW BY MID AFTERNOON BEFORE ENDING AROUND 02Z THIS EVENING. THE PERIOD OF HIGHEST INTENSITY SNOWFALL WILL BE BETWEEN 20Z AND 00Z. </a:t>
            </a:r>
          </a:p>
          <a:p>
            <a:pPr marL="114300" indent="0">
              <a:buNone/>
            </a:pPr>
            <a:endParaRPr lang="en-US" sz="1700" dirty="0" smtClean="0"/>
          </a:p>
          <a:p>
            <a:pPr marL="114300" indent="0">
              <a:buNone/>
            </a:pPr>
            <a:r>
              <a:rPr lang="en-US" sz="1700" dirty="0" smtClean="0"/>
              <a:t>FOR </a:t>
            </a:r>
            <a:r>
              <a:rPr lang="en-US" sz="1700" dirty="0"/>
              <a:t>DTW…A LITTLE WARMER AIR IN METRO DETROIT WILL CAUSE THE PRECIPITATION TO BEGIN AS ALL RAIN BEFORE EVENTUALLY CHANGING OVER TO SNOW. THIS CHANCE OVER SHOULD OCCUR BETWEEN 18Z AND 20Z. AN ACCUMULATIONS OF 3 TO 6 INCHES OF HEAVY WET SNOW IS EXPECTED BY 02Z AS SNOWFALL RATES MAY EXCEED AN INCH PER HOUR AT TIMES. </a:t>
            </a:r>
            <a:endParaRPr lang="en-US" sz="1700" dirty="0" smtClean="0"/>
          </a:p>
          <a:p>
            <a:pPr marL="114300" indent="0">
              <a:buNone/>
            </a:pPr>
            <a:endParaRPr lang="en-US" sz="1700" dirty="0"/>
          </a:p>
          <a:p>
            <a:pPr marL="114300" indent="0">
              <a:buNone/>
            </a:pPr>
            <a:r>
              <a:rPr lang="en-US" sz="1700" dirty="0" smtClean="0"/>
              <a:t>//</a:t>
            </a:r>
            <a:r>
              <a:rPr lang="en-US" sz="1700" dirty="0"/>
              <a:t>DTW THRESHOLD PROBABILITIES… </a:t>
            </a:r>
          </a:p>
          <a:p>
            <a:pPr lvl="1"/>
            <a:r>
              <a:rPr lang="en-US" sz="1700" dirty="0"/>
              <a:t>LOW FOR PRECIP TYPE TO BE SNOW PRIOR TO 18Z. HIGH AFTER 18Z. </a:t>
            </a:r>
          </a:p>
          <a:p>
            <a:pPr lvl="1"/>
            <a:r>
              <a:rPr lang="en-US" sz="1700" dirty="0"/>
              <a:t>HIGH THAT CEILINGS WILL REMAIN BELOW 5000 FT TODAY AND TONIGHT </a:t>
            </a:r>
          </a:p>
          <a:p>
            <a:pPr lvl="1"/>
            <a:r>
              <a:rPr lang="en-US" sz="1700" dirty="0"/>
              <a:t>MEDIUM THAT VISIBILITIES WILL FALL BELOW ½ MILE IN HEAVY SNOW LATE THIS AFTERNOON AND EVENING. </a:t>
            </a:r>
          </a:p>
          <a:p>
            <a:pPr marL="114300" indent="0">
              <a:buNone/>
            </a:pPr>
            <a:endParaRPr lang="en-US" dirty="0"/>
          </a:p>
        </p:txBody>
      </p:sp>
    </p:spTree>
    <p:extLst>
      <p:ext uri="{BB962C8B-B14F-4D97-AF65-F5344CB8AC3E}">
        <p14:creationId xmlns:p14="http://schemas.microsoft.com/office/powerpoint/2010/main" val="27553706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470</TotalTime>
  <Words>2438</Words>
  <Application>Microsoft Office PowerPoint</Application>
  <PresentationFormat>On-screen Show (4:3)</PresentationFormat>
  <Paragraphs>156</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Cambria</vt:lpstr>
      <vt:lpstr>Adjacency</vt:lpstr>
      <vt:lpstr>WFO DTX Aviation Decision Support</vt:lpstr>
      <vt:lpstr>PowerPoint Presentation</vt:lpstr>
      <vt:lpstr>PowerPoint Presentation</vt:lpstr>
      <vt:lpstr>PowerPoint Presentation</vt:lpstr>
      <vt:lpstr>Main Users of DTW TAF</vt:lpstr>
      <vt:lpstr>Weather Conditions Which Have Large Impacts on DTW Operations</vt:lpstr>
      <vt:lpstr>WFO DTX Aviation Support</vt:lpstr>
      <vt:lpstr>DTW Specific Aviation Discussion</vt:lpstr>
      <vt:lpstr>Aviation AFD – Examples</vt:lpstr>
      <vt:lpstr>Direct Support to CLE CWSU and DTW TRACON</vt:lpstr>
      <vt:lpstr>Some Examples From the D21 Dashboard</vt:lpstr>
      <vt:lpstr>More Examples From the D21 Dashboard</vt:lpstr>
      <vt:lpstr>More Examples From the D21 Dashboard</vt:lpstr>
      <vt:lpstr>More Examples From the D21 Dashboard</vt:lpstr>
      <vt:lpstr>D21 Support Overview Page</vt:lpstr>
      <vt:lpstr>D21 Snowfall Event Example</vt:lpstr>
      <vt:lpstr>D21 High Wind Event Example</vt:lpstr>
      <vt:lpstr>D21 Chance of Thunderstorms Example</vt:lpstr>
      <vt:lpstr>D21 Northeast Wind Example</vt:lpstr>
      <vt:lpstr>Example – Full D21 Support Web Page</vt:lpstr>
      <vt:lpstr>Wayne County Airport Authority (WCAA) </vt:lpstr>
      <vt:lpstr>WFO DTX Support to WCAA</vt:lpstr>
      <vt:lpstr>The WCAA Dashboard</vt:lpstr>
      <vt:lpstr>WCAA Forecast Slides</vt:lpstr>
      <vt:lpstr>WCAA Forecast Slide Example - Heavy Snow</vt:lpstr>
      <vt:lpstr>WCAA Forecast Slide – Freezing Rain</vt:lpstr>
      <vt:lpstr>WCAA Conference Calls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WFO DTX Aviation Decision Support</dc:title>
  <dc:creator>Steve Considine</dc:creator>
  <cp:lastModifiedBy>Steve Considine</cp:lastModifiedBy>
  <cp:revision>54</cp:revision>
  <dcterms:created xsi:type="dcterms:W3CDTF">2016-04-26T14:30:04Z</dcterms:created>
  <dcterms:modified xsi:type="dcterms:W3CDTF">2020-02-18T14:25:34Z</dcterms:modified>
</cp:coreProperties>
</file>