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442438-FB9F-4098-A11C-A21415B540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421538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42438-FB9F-4098-A11C-A21415B540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188494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42438-FB9F-4098-A11C-A21415B540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175029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42438-FB9F-4098-A11C-A21415B540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175098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442438-FB9F-4098-A11C-A21415B540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284507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442438-FB9F-4098-A11C-A21415B5409C}"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203481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442438-FB9F-4098-A11C-A21415B5409C}"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129883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42438-FB9F-4098-A11C-A21415B5409C}"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174801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42438-FB9F-4098-A11C-A21415B5409C}"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32590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0442438-FB9F-4098-A11C-A21415B5409C}"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17348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0442438-FB9F-4098-A11C-A21415B5409C}"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F269D-D901-4856-A865-88E285C59C6E}" type="slidenum">
              <a:rPr lang="en-US" smtClean="0"/>
              <a:t>‹#›</a:t>
            </a:fld>
            <a:endParaRPr lang="en-US"/>
          </a:p>
        </p:txBody>
      </p:sp>
    </p:spTree>
    <p:extLst>
      <p:ext uri="{BB962C8B-B14F-4D97-AF65-F5344CB8AC3E}">
        <p14:creationId xmlns:p14="http://schemas.microsoft.com/office/powerpoint/2010/main" val="70278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442438-FB9F-4098-A11C-A21415B5409C}" type="datetimeFigureOut">
              <a:rPr lang="en-US" smtClean="0"/>
              <a:t>10/2/2019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DF269D-D901-4856-A865-88E285C59C6E}" type="slidenum">
              <a:rPr lang="en-US" smtClean="0"/>
              <a:t>‹#›</a:t>
            </a:fld>
            <a:endParaRPr lang="en-US"/>
          </a:p>
        </p:txBody>
      </p:sp>
    </p:spTree>
    <p:extLst>
      <p:ext uri="{BB962C8B-B14F-4D97-AF65-F5344CB8AC3E}">
        <p14:creationId xmlns:p14="http://schemas.microsoft.com/office/powerpoint/2010/main" val="429568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 NWS Detroit WCAA Forecasts</a:t>
            </a:r>
            <a:endParaRPr lang="en-US" dirty="0"/>
          </a:p>
        </p:txBody>
      </p:sp>
      <p:sp>
        <p:nvSpPr>
          <p:cNvPr id="5" name="Content Placeholder 4"/>
          <p:cNvSpPr>
            <a:spLocks noGrp="1"/>
          </p:cNvSpPr>
          <p:nvPr>
            <p:ph idx="1"/>
          </p:nvPr>
        </p:nvSpPr>
        <p:spPr>
          <a:xfrm>
            <a:off x="440872" y="1770611"/>
            <a:ext cx="8222602" cy="4231178"/>
          </a:xfrm>
        </p:spPr>
        <p:txBody>
          <a:bodyPr>
            <a:normAutofit/>
          </a:bodyPr>
          <a:lstStyle/>
          <a:p>
            <a:r>
              <a:rPr lang="en-US" dirty="0" smtClean="0"/>
              <a:t>WCAA Slide Production – Created and sent between 3 to 5 AM and 3 to 5 PM, coinciding with latest forecast information and updated graphics.</a:t>
            </a:r>
          </a:p>
          <a:p>
            <a:r>
              <a:rPr lang="en-US" dirty="0" smtClean="0"/>
              <a:t>Near term forecast update information or clarification will be entered on </a:t>
            </a:r>
            <a:r>
              <a:rPr lang="en-US" dirty="0" err="1" smtClean="0"/>
              <a:t>Passur</a:t>
            </a:r>
            <a:r>
              <a:rPr lang="en-US" dirty="0" smtClean="0"/>
              <a:t> and/or via a phone call. </a:t>
            </a:r>
          </a:p>
          <a:p>
            <a:pPr lvl="1"/>
            <a:r>
              <a:rPr lang="en-US" dirty="0" smtClean="0"/>
              <a:t>To convey any expected change in forecast conditions, usually within the next 6 hours.</a:t>
            </a:r>
          </a:p>
          <a:p>
            <a:pPr lvl="1"/>
            <a:r>
              <a:rPr lang="en-US" dirty="0" smtClean="0"/>
              <a:t>To notify of an approaching snow squall, or rapid increase in snowfall intensity.</a:t>
            </a:r>
          </a:p>
          <a:p>
            <a:pPr lvl="1"/>
            <a:r>
              <a:rPr lang="en-US" dirty="0" smtClean="0"/>
              <a:t>To notify of approaching freezing rain/drizzle or timing of </a:t>
            </a:r>
            <a:r>
              <a:rPr lang="en-US" dirty="0" err="1" smtClean="0"/>
              <a:t>precip</a:t>
            </a:r>
            <a:r>
              <a:rPr lang="en-US" dirty="0"/>
              <a:t> </a:t>
            </a:r>
            <a:r>
              <a:rPr lang="en-US" dirty="0" smtClean="0"/>
              <a:t>change over.</a:t>
            </a:r>
          </a:p>
          <a:p>
            <a:pPr lvl="1"/>
            <a:r>
              <a:rPr lang="en-US" dirty="0" smtClean="0"/>
              <a:t>To provide start and end times to precipitation.</a:t>
            </a:r>
          </a:p>
          <a:p>
            <a:r>
              <a:rPr lang="en-US" dirty="0" smtClean="0"/>
              <a:t>During ongoing events or leading into an event, NWS Detroit will participate in the hourly conference calls. </a:t>
            </a:r>
          </a:p>
          <a:p>
            <a:r>
              <a:rPr lang="en-US" dirty="0" smtClean="0"/>
              <a:t>NWS Detroit will be available for forecast questions, concerns, or clarification 24/7 via phone or </a:t>
            </a:r>
            <a:r>
              <a:rPr lang="en-US" dirty="0" err="1" smtClean="0"/>
              <a:t>Passur</a:t>
            </a:r>
            <a:r>
              <a:rPr lang="en-US" dirty="0" smtClean="0"/>
              <a:t>. </a:t>
            </a:r>
            <a:endParaRPr lang="en-US" dirty="0"/>
          </a:p>
        </p:txBody>
      </p:sp>
    </p:spTree>
    <p:extLst>
      <p:ext uri="{BB962C8B-B14F-4D97-AF65-F5344CB8AC3E}">
        <p14:creationId xmlns:p14="http://schemas.microsoft.com/office/powerpoint/2010/main" val="88447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22" y="277962"/>
            <a:ext cx="7886700" cy="740859"/>
          </a:xfrm>
        </p:spPr>
        <p:txBody>
          <a:bodyPr/>
          <a:lstStyle/>
          <a:p>
            <a:r>
              <a:rPr lang="en-US" dirty="0" smtClean="0"/>
              <a:t>Snow Squalls</a:t>
            </a:r>
            <a:endParaRPr lang="en-US" dirty="0"/>
          </a:p>
        </p:txBody>
      </p:sp>
      <p:sp>
        <p:nvSpPr>
          <p:cNvPr id="4" name="Content Placeholder 3"/>
          <p:cNvSpPr txBox="1">
            <a:spLocks noGrp="1"/>
          </p:cNvSpPr>
          <p:nvPr>
            <p:ph idx="1"/>
          </p:nvPr>
        </p:nvSpPr>
        <p:spPr>
          <a:xfrm>
            <a:off x="53362" y="174567"/>
            <a:ext cx="4153991" cy="5917007"/>
          </a:xfrm>
          <a:prstGeom prst="rect">
            <a:avLst/>
          </a:prstGeom>
          <a:noFill/>
          <a:ln>
            <a:noFill/>
          </a:ln>
        </p:spPr>
        <p:txBody>
          <a:bodyPr vert="horz" lIns="68580" tIns="34290" rIns="68580" bIns="34290" rtlCol="0" anchor="ctr">
            <a:noAutofit/>
          </a:bodyPr>
          <a:lstStyle>
            <a:defPPr>
              <a:defRPr lang="en-US"/>
            </a:defPPr>
            <a:lvl1pPr indent="-342900">
              <a:spcBef>
                <a:spcPct val="20000"/>
              </a:spcBef>
              <a:buFont typeface="Wingdings" panose="05000000000000000000" pitchFamily="2" charset="2"/>
              <a:buChar char="v"/>
              <a:defRPr sz="2800" b="1">
                <a:solidFill>
                  <a:schemeClr val="tx1">
                    <a:lumMod val="20000"/>
                    <a:lumOff val="80000"/>
                  </a:schemeClr>
                </a:solidFill>
                <a:effectLst>
                  <a:outerShdw blurRad="38100" dist="38100" dir="2700000" algn="tl">
                    <a:srgbClr val="000000">
                      <a:alpha val="43137"/>
                    </a:srgbClr>
                  </a:outerShdw>
                </a:effectLst>
                <a:latin typeface="Century Schoolbook" panose="02040604050505020304" pitchFamily="18" charset="0"/>
              </a:defRPr>
            </a:lvl1pPr>
            <a:lvl2pPr marL="742950" lvl="1" indent="-285750">
              <a:spcBef>
                <a:spcPct val="20000"/>
              </a:spcBef>
              <a:buFont typeface="Arial" panose="020B0604020202020204" pitchFamily="34" charset="0"/>
              <a:buChar char="–"/>
              <a:defRPr sz="2400">
                <a:latin typeface="Century Schoolbook" panose="02040604050505020304" pitchFamily="18" charset="0"/>
              </a:defRPr>
            </a:lvl2pPr>
          </a:lstStyle>
          <a:p>
            <a:pPr marL="285750" indent="-285750">
              <a:buFont typeface="Arial" panose="020B0604020202020204" pitchFamily="34" charset="0"/>
              <a:buChar char="•"/>
            </a:pPr>
            <a:r>
              <a:rPr lang="en-US" sz="1500" b="0" dirty="0">
                <a:solidFill>
                  <a:schemeClr val="tx1"/>
                </a:solidFill>
                <a:effectLst/>
                <a:latin typeface="+mn-lt"/>
              </a:rPr>
              <a:t>Meteorology Definition: Producing ½ to ¼ mile in heavy snow for </a:t>
            </a:r>
            <a:r>
              <a:rPr lang="en-US" sz="1500" b="0" dirty="0">
                <a:solidFill>
                  <a:schemeClr val="tx1"/>
                </a:solidFill>
                <a:effectLst/>
                <a:latin typeface="+mn-lt"/>
              </a:rPr>
              <a:t>15 minutes or </a:t>
            </a:r>
            <a:r>
              <a:rPr lang="en-US" sz="1500" b="0" dirty="0">
                <a:solidFill>
                  <a:schemeClr val="tx1"/>
                </a:solidFill>
                <a:effectLst/>
                <a:latin typeface="+mn-lt"/>
              </a:rPr>
              <a:t>more, along </a:t>
            </a:r>
            <a:r>
              <a:rPr lang="en-US" sz="1500" b="0" dirty="0">
                <a:solidFill>
                  <a:schemeClr val="tx1"/>
                </a:solidFill>
                <a:effectLst/>
                <a:latin typeface="+mn-lt"/>
              </a:rPr>
              <a:t>with gusty winds. </a:t>
            </a:r>
            <a:endParaRPr lang="en-US" sz="1500" b="0" dirty="0">
              <a:solidFill>
                <a:schemeClr val="tx1"/>
              </a:solidFill>
              <a:effectLst/>
              <a:latin typeface="+mn-lt"/>
            </a:endParaRPr>
          </a:p>
          <a:p>
            <a:pPr marL="285750" indent="-285750">
              <a:buFont typeface="Arial" panose="020B0604020202020204" pitchFamily="34" charset="0"/>
              <a:buChar char="•"/>
            </a:pPr>
            <a:r>
              <a:rPr lang="en-US" sz="1500" b="0" dirty="0">
                <a:solidFill>
                  <a:schemeClr val="tx1"/>
                </a:solidFill>
                <a:effectLst/>
                <a:latin typeface="+mn-lt"/>
              </a:rPr>
              <a:t>The potential will be mentioned in the forecast; </a:t>
            </a:r>
            <a:r>
              <a:rPr lang="en-US" sz="1500" b="0" dirty="0" err="1">
                <a:solidFill>
                  <a:schemeClr val="tx1"/>
                </a:solidFill>
                <a:effectLst/>
                <a:latin typeface="+mn-lt"/>
              </a:rPr>
              <a:t>ie</a:t>
            </a:r>
            <a:r>
              <a:rPr lang="en-US" sz="1500" b="0" dirty="0">
                <a:solidFill>
                  <a:schemeClr val="tx1"/>
                </a:solidFill>
                <a:effectLst/>
                <a:latin typeface="+mn-lt"/>
              </a:rPr>
              <a:t> slide deck. </a:t>
            </a:r>
            <a:r>
              <a:rPr lang="en-US" sz="1500" b="0" dirty="0">
                <a:solidFill>
                  <a:schemeClr val="tx1"/>
                </a:solidFill>
                <a:effectLst/>
                <a:latin typeface="+mn-lt"/>
              </a:rPr>
              <a:t>However, very hard to predict exact track beyond two hours. </a:t>
            </a:r>
            <a:endParaRPr lang="en-US" sz="1500" b="0" dirty="0">
              <a:solidFill>
                <a:schemeClr val="tx1"/>
              </a:solidFill>
              <a:effectLst/>
              <a:latin typeface="+mn-lt"/>
            </a:endParaRPr>
          </a:p>
          <a:p>
            <a:pPr marL="285750" indent="-285750">
              <a:buFont typeface="Arial" panose="020B0604020202020204" pitchFamily="34" charset="0"/>
              <a:buChar char="•"/>
            </a:pPr>
            <a:r>
              <a:rPr lang="en-US" sz="1500" b="0" dirty="0" smtClean="0">
                <a:solidFill>
                  <a:schemeClr val="tx1"/>
                </a:solidFill>
                <a:effectLst/>
                <a:latin typeface="+mn-lt"/>
              </a:rPr>
              <a:t>Radar </a:t>
            </a:r>
            <a:r>
              <a:rPr lang="en-US" sz="1500" b="0" dirty="0">
                <a:solidFill>
                  <a:schemeClr val="tx1"/>
                </a:solidFill>
                <a:effectLst/>
                <a:latin typeface="+mn-lt"/>
              </a:rPr>
              <a:t>rule </a:t>
            </a:r>
            <a:r>
              <a:rPr lang="en-US" sz="1500" b="0" dirty="0">
                <a:solidFill>
                  <a:schemeClr val="tx1"/>
                </a:solidFill>
                <a:effectLst/>
                <a:latin typeface="+mn-lt"/>
              </a:rPr>
              <a:t>of thumb: 30+ </a:t>
            </a:r>
            <a:r>
              <a:rPr lang="en-US" sz="1500" b="0" dirty="0" err="1">
                <a:solidFill>
                  <a:schemeClr val="tx1"/>
                </a:solidFill>
                <a:effectLst/>
                <a:latin typeface="+mn-lt"/>
              </a:rPr>
              <a:t>dBZ</a:t>
            </a:r>
            <a:r>
              <a:rPr lang="en-US" sz="1500" b="0" dirty="0">
                <a:solidFill>
                  <a:schemeClr val="tx1"/>
                </a:solidFill>
                <a:effectLst/>
                <a:latin typeface="+mn-lt"/>
              </a:rPr>
              <a:t> </a:t>
            </a:r>
            <a:r>
              <a:rPr lang="en-US" sz="1500" b="0" dirty="0">
                <a:solidFill>
                  <a:schemeClr val="tx1"/>
                </a:solidFill>
                <a:effectLst/>
                <a:latin typeface="+mn-lt"/>
              </a:rPr>
              <a:t>or greater on radar</a:t>
            </a:r>
            <a:endParaRPr lang="en-US" sz="1500" b="0" dirty="0">
              <a:solidFill>
                <a:schemeClr val="tx1"/>
              </a:solidFill>
              <a:effectLst/>
              <a:latin typeface="+mn-lt"/>
            </a:endParaRPr>
          </a:p>
          <a:p>
            <a:pPr marL="285750" indent="-285750">
              <a:buFont typeface="Arial" panose="020B0604020202020204" pitchFamily="34" charset="0"/>
              <a:buChar char="•"/>
            </a:pPr>
            <a:r>
              <a:rPr lang="en-US" sz="1500" b="0" dirty="0">
                <a:solidFill>
                  <a:schemeClr val="tx1"/>
                </a:solidFill>
                <a:effectLst/>
                <a:latin typeface="+mn-lt"/>
              </a:rPr>
              <a:t>Flash freeze potential </a:t>
            </a:r>
            <a:r>
              <a:rPr lang="en-US" sz="1500" b="0" dirty="0">
                <a:solidFill>
                  <a:schemeClr val="tx1"/>
                </a:solidFill>
                <a:effectLst/>
                <a:latin typeface="+mn-lt"/>
              </a:rPr>
              <a:t>with roads around freezing or below.</a:t>
            </a:r>
            <a:endParaRPr lang="en-US" sz="1500" b="0" dirty="0">
              <a:solidFill>
                <a:schemeClr val="tx1"/>
              </a:solidFill>
              <a:effectLst/>
              <a:latin typeface="+mn-lt"/>
            </a:endParaRPr>
          </a:p>
          <a:p>
            <a:pPr marL="285750" indent="-285750">
              <a:buFont typeface="Arial" panose="020B0604020202020204" pitchFamily="34" charset="0"/>
              <a:buChar char="•"/>
            </a:pPr>
            <a:r>
              <a:rPr lang="en-US" sz="1500" b="0" dirty="0">
                <a:solidFill>
                  <a:schemeClr val="tx1"/>
                </a:solidFill>
                <a:effectLst/>
                <a:latin typeface="+mn-lt"/>
              </a:rPr>
              <a:t>Can produce a quick half inch or more in very short time; snowfall rates often exceed 2 inches per hour. </a:t>
            </a:r>
          </a:p>
          <a:p>
            <a:pPr marL="285750" indent="-285750">
              <a:buFont typeface="Arial" panose="020B0604020202020204" pitchFamily="34" charset="0"/>
              <a:buChar char="•"/>
            </a:pPr>
            <a:r>
              <a:rPr lang="en-US" sz="1500" b="0" dirty="0">
                <a:solidFill>
                  <a:schemeClr val="tx1"/>
                </a:solidFill>
                <a:effectLst/>
                <a:latin typeface="+mn-lt"/>
              </a:rPr>
              <a:t>The cause at metro </a:t>
            </a:r>
            <a:r>
              <a:rPr lang="en-US" sz="1500" b="0" dirty="0" smtClean="0">
                <a:solidFill>
                  <a:schemeClr val="tx1"/>
                </a:solidFill>
                <a:effectLst/>
                <a:latin typeface="+mn-lt"/>
              </a:rPr>
              <a:t>Detroit is </a:t>
            </a:r>
            <a:r>
              <a:rPr lang="en-US" sz="1500" b="0" dirty="0">
                <a:solidFill>
                  <a:schemeClr val="tx1"/>
                </a:solidFill>
                <a:effectLst/>
                <a:latin typeface="+mn-lt"/>
              </a:rPr>
              <a:t>often lake effect off Lake Michigan or along the passage of a cold front. </a:t>
            </a:r>
            <a:endParaRPr lang="en-US" sz="1500" b="0" dirty="0">
              <a:solidFill>
                <a:schemeClr val="tx1"/>
              </a:solidFill>
              <a:effectLst/>
              <a:latin typeface="+mn-lt"/>
            </a:endParaRPr>
          </a:p>
        </p:txBody>
      </p:sp>
      <p:pic>
        <p:nvPicPr>
          <p:cNvPr id="5" name="Picture 4"/>
          <p:cNvPicPr>
            <a:picLocks noChangeAspect="1"/>
          </p:cNvPicPr>
          <p:nvPr/>
        </p:nvPicPr>
        <p:blipFill>
          <a:blip r:embed="rId2"/>
          <a:stretch>
            <a:fillRect/>
          </a:stretch>
        </p:blipFill>
        <p:spPr>
          <a:xfrm>
            <a:off x="4230267" y="648393"/>
            <a:ext cx="4847141" cy="4436698"/>
          </a:xfrm>
          <a:prstGeom prst="rect">
            <a:avLst/>
          </a:prstGeom>
          <a:ln w="38100">
            <a:solidFill>
              <a:schemeClr val="tx1"/>
            </a:solidFill>
          </a:ln>
        </p:spPr>
      </p:pic>
      <p:pic>
        <p:nvPicPr>
          <p:cNvPr id="6" name="Picture 5"/>
          <p:cNvPicPr>
            <a:picLocks noChangeAspect="1"/>
          </p:cNvPicPr>
          <p:nvPr/>
        </p:nvPicPr>
        <p:blipFill>
          <a:blip r:embed="rId3"/>
          <a:stretch>
            <a:fillRect/>
          </a:stretch>
        </p:blipFill>
        <p:spPr>
          <a:xfrm>
            <a:off x="4230267" y="648392"/>
            <a:ext cx="524613" cy="3119317"/>
          </a:xfrm>
          <a:prstGeom prst="rect">
            <a:avLst/>
          </a:prstGeom>
        </p:spPr>
      </p:pic>
      <p:sp>
        <p:nvSpPr>
          <p:cNvPr id="7" name="Rectangle 6"/>
          <p:cNvSpPr/>
          <p:nvPr/>
        </p:nvSpPr>
        <p:spPr>
          <a:xfrm>
            <a:off x="4276094" y="2199737"/>
            <a:ext cx="432955" cy="535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p:cNvSpPr txBox="1"/>
          <p:nvPr/>
        </p:nvSpPr>
        <p:spPr>
          <a:xfrm>
            <a:off x="4426560" y="5168244"/>
            <a:ext cx="4454553" cy="923330"/>
          </a:xfrm>
          <a:prstGeom prst="rect">
            <a:avLst/>
          </a:prstGeom>
          <a:solidFill>
            <a:schemeClr val="accent1">
              <a:lumMod val="20000"/>
              <a:lumOff val="80000"/>
            </a:schemeClr>
          </a:solidFill>
          <a:ln w="28575">
            <a:solidFill>
              <a:schemeClr val="tx1"/>
            </a:solidFill>
          </a:ln>
        </p:spPr>
        <p:txBody>
          <a:bodyPr wrap="none" rtlCol="0">
            <a:spAutoFit/>
          </a:bodyPr>
          <a:lstStyle/>
          <a:p>
            <a:r>
              <a:rPr lang="en-US" sz="1350" b="1" dirty="0"/>
              <a:t>12/25/17 – Snow squalls pushed inland from Lake Michigan</a:t>
            </a:r>
          </a:p>
          <a:p>
            <a:pPr marL="214313" indent="-214313">
              <a:buFont typeface="Arial" panose="020B0604020202020204" pitchFamily="34" charset="0"/>
              <a:buChar char="•"/>
            </a:pPr>
            <a:r>
              <a:rPr lang="en-US" sz="1350" b="1" dirty="0"/>
              <a:t>Visibilities dropped to near zero </a:t>
            </a:r>
          </a:p>
          <a:p>
            <a:pPr marL="214313" indent="-214313">
              <a:buFont typeface="Arial" panose="020B0604020202020204" pitchFamily="34" charset="0"/>
              <a:buChar char="•"/>
            </a:pPr>
            <a:r>
              <a:rPr lang="en-US" sz="1350" b="1" dirty="0"/>
              <a:t>Snowfall rates were near 2 inches per hour</a:t>
            </a:r>
          </a:p>
          <a:p>
            <a:pPr marL="214313" indent="-214313">
              <a:buFont typeface="Arial" panose="020B0604020202020204" pitchFamily="34" charset="0"/>
              <a:buChar char="•"/>
            </a:pPr>
            <a:r>
              <a:rPr lang="en-US" sz="1350" b="1" dirty="0"/>
              <a:t>Snow totaled 1.5 inches on pavement in just 40 </a:t>
            </a:r>
            <a:r>
              <a:rPr lang="en-US" sz="1350" b="1" dirty="0" smtClean="0"/>
              <a:t>minutes</a:t>
            </a:r>
            <a:endParaRPr lang="en-US" sz="1350" b="1" dirty="0"/>
          </a:p>
        </p:txBody>
      </p:sp>
    </p:spTree>
    <p:extLst>
      <p:ext uri="{BB962C8B-B14F-4D97-AF65-F5344CB8AC3E}">
        <p14:creationId xmlns:p14="http://schemas.microsoft.com/office/powerpoint/2010/main" val="22236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51" y="83127"/>
            <a:ext cx="7886700" cy="1021899"/>
          </a:xfrm>
        </p:spPr>
        <p:txBody>
          <a:bodyPr/>
          <a:lstStyle/>
          <a:p>
            <a:r>
              <a:rPr lang="en-US" dirty="0" smtClean="0"/>
              <a:t>Freezing Rain </a:t>
            </a:r>
            <a:endParaRPr lang="en-US" dirty="0"/>
          </a:p>
        </p:txBody>
      </p:sp>
      <p:sp>
        <p:nvSpPr>
          <p:cNvPr id="3" name="Content Placeholder 2"/>
          <p:cNvSpPr>
            <a:spLocks noGrp="1"/>
          </p:cNvSpPr>
          <p:nvPr>
            <p:ph idx="1"/>
          </p:nvPr>
        </p:nvSpPr>
        <p:spPr>
          <a:xfrm>
            <a:off x="237951" y="864525"/>
            <a:ext cx="8807659" cy="1554480"/>
          </a:xfrm>
        </p:spPr>
        <p:txBody>
          <a:bodyPr>
            <a:normAutofit/>
          </a:bodyPr>
          <a:lstStyle/>
          <a:p>
            <a:r>
              <a:rPr lang="en-US" dirty="0" smtClean="0"/>
              <a:t>Rain falls into a shallow layer of subfreezing air near the surface, and freezes on contact.</a:t>
            </a:r>
          </a:p>
          <a:p>
            <a:pPr lvl="1"/>
            <a:r>
              <a:rPr lang="en-US" dirty="0" smtClean="0"/>
              <a:t>Often occurs with multiple precipitation types present across the region.</a:t>
            </a:r>
          </a:p>
          <a:p>
            <a:pPr lvl="1"/>
            <a:r>
              <a:rPr lang="en-US" dirty="0" err="1" smtClean="0"/>
              <a:t>Precip</a:t>
            </a:r>
            <a:r>
              <a:rPr lang="en-US" dirty="0" smtClean="0"/>
              <a:t> type transition timing and location can be difficult to predict.</a:t>
            </a:r>
          </a:p>
          <a:p>
            <a:pPr marL="0" indent="0">
              <a:buNone/>
            </a:pPr>
            <a:endParaRPr lang="en-US" dirty="0" smtClean="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99" y="2419005"/>
            <a:ext cx="7333552" cy="4419150"/>
          </a:xfrm>
          <a:prstGeom prst="rect">
            <a:avLst/>
          </a:prstGeom>
        </p:spPr>
      </p:pic>
    </p:spTree>
    <p:extLst>
      <p:ext uri="{BB962C8B-B14F-4D97-AF65-F5344CB8AC3E}">
        <p14:creationId xmlns:p14="http://schemas.microsoft.com/office/powerpoint/2010/main" val="187956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88" y="190562"/>
            <a:ext cx="7886700" cy="690588"/>
          </a:xfrm>
        </p:spPr>
        <p:txBody>
          <a:bodyPr/>
          <a:lstStyle/>
          <a:p>
            <a:r>
              <a:rPr lang="en-US" dirty="0" smtClean="0"/>
              <a:t>Freezing Drizzle</a:t>
            </a:r>
            <a:endParaRPr lang="en-US" dirty="0"/>
          </a:p>
        </p:txBody>
      </p:sp>
      <p:sp>
        <p:nvSpPr>
          <p:cNvPr id="6" name="TextBox 5"/>
          <p:cNvSpPr txBox="1"/>
          <p:nvPr/>
        </p:nvSpPr>
        <p:spPr>
          <a:xfrm>
            <a:off x="196386" y="881150"/>
            <a:ext cx="4791248" cy="1169551"/>
          </a:xfrm>
          <a:prstGeom prst="rect">
            <a:avLst/>
          </a:prstGeom>
          <a:solidFill>
            <a:schemeClr val="accent1">
              <a:lumMod val="20000"/>
              <a:lumOff val="80000"/>
            </a:schemeClr>
          </a:solidFill>
          <a:ln w="12700">
            <a:solidFill>
              <a:schemeClr val="tx1"/>
            </a:solidFill>
          </a:ln>
        </p:spPr>
        <p:txBody>
          <a:bodyPr wrap="square" rtlCol="0">
            <a:spAutoFit/>
          </a:bodyPr>
          <a:lstStyle/>
          <a:p>
            <a:r>
              <a:rPr lang="en-US" sz="1400" b="1" dirty="0" smtClean="0"/>
              <a:t>One of the most challenging precipitation types to forecast because:</a:t>
            </a:r>
          </a:p>
          <a:p>
            <a:pPr marL="285750" indent="-285750">
              <a:buFont typeface="Arial" panose="020B0604020202020204" pitchFamily="34" charset="0"/>
              <a:buChar char="•"/>
            </a:pPr>
            <a:r>
              <a:rPr lang="en-US" sz="1400" dirty="0" smtClean="0"/>
              <a:t>Lift is much weaker than with rain or snow.</a:t>
            </a:r>
          </a:p>
          <a:p>
            <a:pPr marL="285750" indent="-285750">
              <a:buFont typeface="Arial" panose="020B0604020202020204" pitchFamily="34" charset="0"/>
              <a:buChar char="•"/>
            </a:pPr>
            <a:r>
              <a:rPr lang="en-US" sz="1400" dirty="0" smtClean="0"/>
              <a:t>Requires a specific temperature and moisture profile.</a:t>
            </a:r>
          </a:p>
          <a:p>
            <a:pPr marL="285750" indent="-285750">
              <a:buFont typeface="Arial" panose="020B0604020202020204" pitchFamily="34" charset="0"/>
              <a:buChar char="•"/>
            </a:pPr>
            <a:r>
              <a:rPr lang="en-US" sz="1400" dirty="0" smtClean="0"/>
              <a:t>The very small droplets are not always detected on radar.</a:t>
            </a:r>
            <a:endParaRPr lang="en-US" sz="1400" dirty="0"/>
          </a:p>
        </p:txBody>
      </p:sp>
      <p:sp>
        <p:nvSpPr>
          <p:cNvPr id="7" name="TextBox 6"/>
          <p:cNvSpPr txBox="1"/>
          <p:nvPr/>
        </p:nvSpPr>
        <p:spPr>
          <a:xfrm>
            <a:off x="196385" y="2169621"/>
            <a:ext cx="4791249" cy="2677656"/>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400" b="1" dirty="0" smtClean="0"/>
              <a:t>Meteorology</a:t>
            </a:r>
          </a:p>
          <a:p>
            <a:r>
              <a:rPr lang="en-US" sz="1400" dirty="0" smtClean="0"/>
              <a:t>Forecasters analyze precipitation elements (hydrometeors) from top down in the atmosphere, accounting for what state they start as, change (melt, freeze, or both), and then what state they reach the surface.</a:t>
            </a:r>
            <a:endParaRPr lang="en-US" sz="1400" dirty="0"/>
          </a:p>
          <a:p>
            <a:pPr marL="342900" indent="-342900">
              <a:buAutoNum type="arabicPeriod"/>
            </a:pPr>
            <a:r>
              <a:rPr lang="en-US" sz="1400" dirty="0" smtClean="0"/>
              <a:t>Snow forms in the atmosphere were temperatures are colder than -10C.</a:t>
            </a:r>
          </a:p>
          <a:p>
            <a:pPr marL="342900" indent="-342900">
              <a:buAutoNum type="arabicPeriod"/>
            </a:pPr>
            <a:r>
              <a:rPr lang="en-US" sz="1400" dirty="0" smtClean="0"/>
              <a:t>At 0 to -10C, precipitation forms as </a:t>
            </a:r>
            <a:r>
              <a:rPr lang="en-US" sz="1400" dirty="0" err="1" smtClean="0"/>
              <a:t>supercooled</a:t>
            </a:r>
            <a:r>
              <a:rPr lang="en-US" sz="1400" dirty="0" smtClean="0"/>
              <a:t> liquid droplets.</a:t>
            </a:r>
          </a:p>
          <a:p>
            <a:pPr marL="342900" indent="-342900">
              <a:buAutoNum type="arabicPeriod"/>
            </a:pPr>
            <a:r>
              <a:rPr lang="en-US" sz="1400" dirty="0" smtClean="0"/>
              <a:t>Subtle lift will cause these to collide and form drizzle.</a:t>
            </a:r>
          </a:p>
          <a:p>
            <a:pPr marL="342900" indent="-342900">
              <a:buAutoNum type="arabicPeriod"/>
            </a:pPr>
            <a:r>
              <a:rPr lang="en-US" sz="1400" dirty="0" smtClean="0"/>
              <a:t>Air and pavement temps below freezing lead to freezing drizzle.</a:t>
            </a:r>
            <a:endParaRPr lang="en-US" sz="1400" dirty="0"/>
          </a:p>
        </p:txBody>
      </p:sp>
      <p:sp>
        <p:nvSpPr>
          <p:cNvPr id="8" name="TextBox 7"/>
          <p:cNvSpPr txBox="1"/>
          <p:nvPr/>
        </p:nvSpPr>
        <p:spPr>
          <a:xfrm>
            <a:off x="196385" y="4969696"/>
            <a:ext cx="4791249" cy="738664"/>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400" b="1" dirty="0" smtClean="0"/>
              <a:t>It often only takes a small amount of freezing drizzle, sometimes so light one cannot even see it, to cause icing onto paved surface.</a:t>
            </a:r>
            <a:endParaRPr lang="en-US" sz="1400" b="1" dirty="0"/>
          </a:p>
        </p:txBody>
      </p:sp>
      <p:pic>
        <p:nvPicPr>
          <p:cNvPr id="9" name="Picture 8"/>
          <p:cNvPicPr>
            <a:picLocks noChangeAspect="1"/>
          </p:cNvPicPr>
          <p:nvPr/>
        </p:nvPicPr>
        <p:blipFill>
          <a:blip r:embed="rId2"/>
          <a:stretch>
            <a:fillRect/>
          </a:stretch>
        </p:blipFill>
        <p:spPr>
          <a:xfrm>
            <a:off x="5104016" y="78828"/>
            <a:ext cx="3954780" cy="6721940"/>
          </a:xfrm>
          <a:prstGeom prst="rect">
            <a:avLst/>
          </a:prstGeom>
        </p:spPr>
      </p:pic>
      <p:sp>
        <p:nvSpPr>
          <p:cNvPr id="10" name="TextBox 9"/>
          <p:cNvSpPr txBox="1"/>
          <p:nvPr/>
        </p:nvSpPr>
        <p:spPr>
          <a:xfrm>
            <a:off x="196385" y="5830779"/>
            <a:ext cx="4787273" cy="769441"/>
          </a:xfrm>
          <a:prstGeom prst="rect">
            <a:avLst/>
          </a:prstGeom>
          <a:solidFill>
            <a:schemeClr val="accent1">
              <a:lumMod val="20000"/>
              <a:lumOff val="80000"/>
            </a:schemeClr>
          </a:solidFill>
          <a:ln w="19050">
            <a:solidFill>
              <a:schemeClr val="tx1"/>
            </a:solidFill>
          </a:ln>
        </p:spPr>
        <p:txBody>
          <a:bodyPr wrap="none" rtlCol="0">
            <a:spAutoFit/>
          </a:bodyPr>
          <a:lstStyle/>
          <a:p>
            <a:r>
              <a:rPr lang="en-US" sz="1600" b="1" dirty="0" smtClean="0"/>
              <a:t>Special Case – Rain falls onto subfreezing pavement</a:t>
            </a:r>
          </a:p>
          <a:p>
            <a:r>
              <a:rPr lang="en-US" sz="1400" dirty="0" smtClean="0"/>
              <a:t>Usually occurs when air temperatures rise as the rain moves in.</a:t>
            </a:r>
          </a:p>
          <a:p>
            <a:r>
              <a:rPr lang="en-US" sz="1400" dirty="0" smtClean="0"/>
              <a:t>Typically when warm moist air replaces an arctic air mass.</a:t>
            </a:r>
            <a:endParaRPr lang="en-US" sz="1400" dirty="0"/>
          </a:p>
        </p:txBody>
      </p:sp>
    </p:spTree>
    <p:extLst>
      <p:ext uri="{BB962C8B-B14F-4D97-AF65-F5344CB8AC3E}">
        <p14:creationId xmlns:p14="http://schemas.microsoft.com/office/powerpoint/2010/main" val="9862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7187"/>
            <a:ext cx="7886700" cy="574210"/>
          </a:xfrm>
        </p:spPr>
        <p:txBody>
          <a:bodyPr/>
          <a:lstStyle/>
          <a:p>
            <a:r>
              <a:rPr lang="en-US" dirty="0" smtClean="0"/>
              <a:t>Example – Jan 22, 2019 Freezing Rain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39091"/>
            <a:ext cx="9144000" cy="5860228"/>
          </a:xfrm>
        </p:spPr>
      </p:pic>
    </p:spTree>
    <p:extLst>
      <p:ext uri="{BB962C8B-B14F-4D97-AF65-F5344CB8AC3E}">
        <p14:creationId xmlns:p14="http://schemas.microsoft.com/office/powerpoint/2010/main" val="426630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588" y="74183"/>
            <a:ext cx="7886700" cy="707213"/>
          </a:xfrm>
        </p:spPr>
        <p:txBody>
          <a:bodyPr/>
          <a:lstStyle/>
          <a:p>
            <a:r>
              <a:rPr lang="en-US" dirty="0" smtClean="0"/>
              <a:t>Example – Feb 4, 2019 Freezing Rain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980903"/>
            <a:ext cx="9142728" cy="5877098"/>
          </a:xfrm>
        </p:spPr>
      </p:pic>
    </p:spTree>
    <p:extLst>
      <p:ext uri="{BB962C8B-B14F-4D97-AF65-F5344CB8AC3E}">
        <p14:creationId xmlns:p14="http://schemas.microsoft.com/office/powerpoint/2010/main" val="156889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184"/>
            <a:ext cx="7886700" cy="765402"/>
          </a:xfrm>
        </p:spPr>
        <p:txBody>
          <a:bodyPr/>
          <a:lstStyle/>
          <a:p>
            <a:r>
              <a:rPr lang="en-US" dirty="0" smtClean="0"/>
              <a:t>Example – Feb 26, 2019 Snow Liquid Ratio</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403"/>
          <a:stretch/>
        </p:blipFill>
        <p:spPr>
          <a:xfrm>
            <a:off x="3533" y="989214"/>
            <a:ext cx="9157882" cy="5752407"/>
          </a:xfrm>
        </p:spPr>
      </p:pic>
    </p:spTree>
    <p:extLst>
      <p:ext uri="{BB962C8B-B14F-4D97-AF65-F5344CB8AC3E}">
        <p14:creationId xmlns:p14="http://schemas.microsoft.com/office/powerpoint/2010/main" val="3830772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4X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X3" id="{4D304D1E-2729-4C04-94A3-153C10823672}" vid="{B9403CDD-3599-4081-AE08-AE3B7981D8B7}"/>
    </a:ext>
  </a:extLst>
</a:theme>
</file>

<file path=docProps/app.xml><?xml version="1.0" encoding="utf-8"?>
<Properties xmlns="http://schemas.openxmlformats.org/officeDocument/2006/extended-properties" xmlns:vt="http://schemas.openxmlformats.org/officeDocument/2006/docPropsVTypes">
  <Template>4X3</Template>
  <TotalTime>196</TotalTime>
  <Words>545</Words>
  <Application>Microsoft Office PowerPoint</Application>
  <PresentationFormat>On-screen Show (4:3)</PresentationFormat>
  <Paragraphs>42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4X3</vt:lpstr>
      <vt:lpstr>Overview – NWS Detroit WCAA Forecasts</vt:lpstr>
      <vt:lpstr>Snow Squalls</vt:lpstr>
      <vt:lpstr>Freezing Rain </vt:lpstr>
      <vt:lpstr>Freezing Drizzle</vt:lpstr>
      <vt:lpstr>Example – Jan 22, 2019 Freezing Rain</vt:lpstr>
      <vt:lpstr>Example – Feb 4, 2019 Freezing Rain</vt:lpstr>
      <vt:lpstr>Example – Feb 26, 2019 Snow Liquid Ratio</vt:lpstr>
    </vt:vector>
  </TitlesOfParts>
  <Company>NWS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NWS WCAA Forecasts</dc:title>
  <dc:creator>Steve Considine</dc:creator>
  <cp:lastModifiedBy>Steve Considine</cp:lastModifiedBy>
  <cp:revision>23</cp:revision>
  <dcterms:created xsi:type="dcterms:W3CDTF">2019-10-02T17:18:22Z</dcterms:created>
  <dcterms:modified xsi:type="dcterms:W3CDTF">2019-10-02T20:34:37Z</dcterms:modified>
</cp:coreProperties>
</file>