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sf" ContentType="video/x-ms-as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6" r:id="rId1"/>
  </p:sldMasterIdLst>
  <p:notesMasterIdLst>
    <p:notesMasterId r:id="rId36"/>
  </p:notesMasterIdLst>
  <p:handoutMasterIdLst>
    <p:handoutMasterId r:id="rId37"/>
  </p:handoutMasterIdLst>
  <p:sldIdLst>
    <p:sldId id="630" r:id="rId2"/>
    <p:sldId id="631" r:id="rId3"/>
    <p:sldId id="635" r:id="rId4"/>
    <p:sldId id="632" r:id="rId5"/>
    <p:sldId id="633" r:id="rId6"/>
    <p:sldId id="634" r:id="rId7"/>
    <p:sldId id="668" r:id="rId8"/>
    <p:sldId id="657" r:id="rId9"/>
    <p:sldId id="656" r:id="rId10"/>
    <p:sldId id="653" r:id="rId11"/>
    <p:sldId id="652" r:id="rId12"/>
    <p:sldId id="654" r:id="rId13"/>
    <p:sldId id="655" r:id="rId14"/>
    <p:sldId id="666" r:id="rId15"/>
    <p:sldId id="665" r:id="rId16"/>
    <p:sldId id="667" r:id="rId17"/>
    <p:sldId id="664" r:id="rId18"/>
    <p:sldId id="669" r:id="rId19"/>
    <p:sldId id="672" r:id="rId20"/>
    <p:sldId id="637" r:id="rId21"/>
    <p:sldId id="659" r:id="rId22"/>
    <p:sldId id="658" r:id="rId23"/>
    <p:sldId id="671" r:id="rId24"/>
    <p:sldId id="638" r:id="rId25"/>
    <p:sldId id="663" r:id="rId26"/>
    <p:sldId id="670" r:id="rId27"/>
    <p:sldId id="651" r:id="rId28"/>
    <p:sldId id="645" r:id="rId29"/>
    <p:sldId id="646" r:id="rId30"/>
    <p:sldId id="674" r:id="rId31"/>
    <p:sldId id="673" r:id="rId32"/>
    <p:sldId id="648" r:id="rId33"/>
    <p:sldId id="649" r:id="rId34"/>
    <p:sldId id="650"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BC8055E6-6A84-4931-85A5-CADA9F5BCBF2}">
          <p14:sldIdLst>
            <p14:sldId id="630"/>
            <p14:sldId id="631"/>
            <p14:sldId id="635"/>
            <p14:sldId id="632"/>
            <p14:sldId id="633"/>
            <p14:sldId id="634"/>
            <p14:sldId id="668"/>
            <p14:sldId id="657"/>
            <p14:sldId id="656"/>
            <p14:sldId id="653"/>
            <p14:sldId id="652"/>
            <p14:sldId id="654"/>
            <p14:sldId id="655"/>
            <p14:sldId id="666"/>
            <p14:sldId id="665"/>
            <p14:sldId id="667"/>
            <p14:sldId id="664"/>
            <p14:sldId id="669"/>
            <p14:sldId id="672"/>
            <p14:sldId id="637"/>
            <p14:sldId id="659"/>
            <p14:sldId id="658"/>
            <p14:sldId id="671"/>
          </p14:sldIdLst>
        </p14:section>
        <p14:section name="Untitled Section" id="{F9183391-4C92-40AF-BD54-17D095C5BACC}">
          <p14:sldIdLst>
            <p14:sldId id="638"/>
            <p14:sldId id="663"/>
            <p14:sldId id="670"/>
            <p14:sldId id="651"/>
            <p14:sldId id="645"/>
            <p14:sldId id="646"/>
            <p14:sldId id="674"/>
            <p14:sldId id="673"/>
            <p14:sldId id="648"/>
            <p14:sldId id="649"/>
            <p14:sldId id="65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990000"/>
    <a:srgbClr val="003300"/>
    <a:srgbClr val="000066"/>
    <a:srgbClr val="000099"/>
    <a:srgbClr val="3333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87441" autoAdjust="0"/>
  </p:normalViewPr>
  <p:slideViewPr>
    <p:cSldViewPr>
      <p:cViewPr varScale="1">
        <p:scale>
          <a:sx n="102" d="100"/>
          <a:sy n="102" d="100"/>
        </p:scale>
        <p:origin x="-32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6DCA8532-7CB6-4970-BAEE-0EBA700491A8}" type="datetimeFigureOut">
              <a:rPr lang="en-US"/>
              <a:pPr>
                <a:defRPr/>
              </a:pPr>
              <a:t>4/15/2015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AC8E3FDE-8D29-4ADD-B37D-872D85243559}" type="slidenum">
              <a:rPr lang="en-US"/>
              <a:pPr>
                <a:defRPr/>
              </a:pPr>
              <a:t>‹#›</a:t>
            </a:fld>
            <a:endParaRPr lang="en-US" dirty="0"/>
          </a:p>
        </p:txBody>
      </p:sp>
    </p:spTree>
    <p:extLst>
      <p:ext uri="{BB962C8B-B14F-4D97-AF65-F5344CB8AC3E}">
        <p14:creationId xmlns:p14="http://schemas.microsoft.com/office/powerpoint/2010/main" val="4197691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9F09432D-E4BE-4E05-AE41-FA47C3868F8A}" type="datetimeFigureOut">
              <a:rPr lang="en-US"/>
              <a:pPr>
                <a:defRPr/>
              </a:pPr>
              <a:t>4/15/2015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7FB18863-F176-40C1-A230-6C114692A8F9}" type="slidenum">
              <a:rPr lang="en-US"/>
              <a:pPr>
                <a:defRPr/>
              </a:pPr>
              <a:t>‹#›</a:t>
            </a:fld>
            <a:endParaRPr lang="en-US" dirty="0"/>
          </a:p>
        </p:txBody>
      </p:sp>
    </p:spTree>
    <p:extLst>
      <p:ext uri="{BB962C8B-B14F-4D97-AF65-F5344CB8AC3E}">
        <p14:creationId xmlns:p14="http://schemas.microsoft.com/office/powerpoint/2010/main" val="301195274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3699C7F-5B1D-4162-96C2-90E0E2ABF668}"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west may look less formidable, but there are traps for both east and west coast pilots who traverse the divide.  The storms are often very different </a:t>
            </a:r>
            <a:r>
              <a:rPr lang="en-US" baseline="0" dirty="0" smtClean="0"/>
              <a:t>beasts.  Garden variety storms in the west often have more geospatially diverse hazards.</a:t>
            </a:r>
            <a:endParaRPr lang="en-US" dirty="0"/>
          </a:p>
        </p:txBody>
      </p:sp>
      <p:sp>
        <p:nvSpPr>
          <p:cNvPr id="4" name="Slide Number Placeholder 3"/>
          <p:cNvSpPr>
            <a:spLocks noGrp="1"/>
          </p:cNvSpPr>
          <p:nvPr>
            <p:ph type="sldNum" sz="quarter" idx="10"/>
          </p:nvPr>
        </p:nvSpPr>
        <p:spPr/>
        <p:txBody>
          <a:bodyPr/>
          <a:lstStyle/>
          <a:p>
            <a:pPr>
              <a:defRPr/>
            </a:pPr>
            <a:fld id="{7FB18863-F176-40C1-A230-6C114692A8F9}" type="slidenum">
              <a:rPr lang="en-US" smtClean="0"/>
              <a:pPr>
                <a:defRPr/>
              </a:pPr>
              <a:t>3</a:t>
            </a:fld>
            <a:endParaRPr lang="en-US" dirty="0"/>
          </a:p>
        </p:txBody>
      </p:sp>
    </p:spTree>
    <p:extLst>
      <p:ext uri="{BB962C8B-B14F-4D97-AF65-F5344CB8AC3E}">
        <p14:creationId xmlns:p14="http://schemas.microsoft.com/office/powerpoint/2010/main" val="233297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B18863-F176-40C1-A230-6C114692A8F9}" type="slidenum">
              <a:rPr lang="en-US" smtClean="0"/>
              <a:pPr>
                <a:defRPr/>
              </a:pPr>
              <a:t>5</a:t>
            </a:fld>
            <a:endParaRPr lang="en-US" dirty="0"/>
          </a:p>
        </p:txBody>
      </p:sp>
    </p:spTree>
    <p:extLst>
      <p:ext uri="{BB962C8B-B14F-4D97-AF65-F5344CB8AC3E}">
        <p14:creationId xmlns:p14="http://schemas.microsoft.com/office/powerpoint/2010/main" val="91358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B18863-F176-40C1-A230-6C114692A8F9}" type="slidenum">
              <a:rPr lang="en-US" smtClean="0"/>
              <a:pPr>
                <a:defRPr/>
              </a:pPr>
              <a:t>13</a:t>
            </a:fld>
            <a:endParaRPr lang="en-US" dirty="0"/>
          </a:p>
        </p:txBody>
      </p:sp>
    </p:spTree>
    <p:extLst>
      <p:ext uri="{BB962C8B-B14F-4D97-AF65-F5344CB8AC3E}">
        <p14:creationId xmlns:p14="http://schemas.microsoft.com/office/powerpoint/2010/main" val="100158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54558-48AB-4DA1-B0CE-52BE44A162B3}" type="slidenum">
              <a:rPr lang="en-US" smtClean="0"/>
              <a:t>14</a:t>
            </a:fld>
            <a:endParaRPr lang="en-US"/>
          </a:p>
        </p:txBody>
      </p:sp>
    </p:spTree>
    <p:extLst>
      <p:ext uri="{BB962C8B-B14F-4D97-AF65-F5344CB8AC3E}">
        <p14:creationId xmlns:p14="http://schemas.microsoft.com/office/powerpoint/2010/main" val="237497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54558-48AB-4DA1-B0CE-52BE44A162B3}" type="slidenum">
              <a:rPr lang="en-US" smtClean="0"/>
              <a:t>15</a:t>
            </a:fld>
            <a:endParaRPr lang="en-US"/>
          </a:p>
        </p:txBody>
      </p:sp>
    </p:spTree>
    <p:extLst>
      <p:ext uri="{BB962C8B-B14F-4D97-AF65-F5344CB8AC3E}">
        <p14:creationId xmlns:p14="http://schemas.microsoft.com/office/powerpoint/2010/main" val="237497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54558-48AB-4DA1-B0CE-52BE44A162B3}" type="slidenum">
              <a:rPr lang="en-US" smtClean="0"/>
              <a:t>16</a:t>
            </a:fld>
            <a:endParaRPr lang="en-US"/>
          </a:p>
        </p:txBody>
      </p:sp>
    </p:spTree>
    <p:extLst>
      <p:ext uri="{BB962C8B-B14F-4D97-AF65-F5344CB8AC3E}">
        <p14:creationId xmlns:p14="http://schemas.microsoft.com/office/powerpoint/2010/main" val="237497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54558-48AB-4DA1-B0CE-52BE44A162B3}" type="slidenum">
              <a:rPr lang="en-US" smtClean="0"/>
              <a:t>17</a:t>
            </a:fld>
            <a:endParaRPr lang="en-US"/>
          </a:p>
        </p:txBody>
      </p:sp>
    </p:spTree>
    <p:extLst>
      <p:ext uri="{BB962C8B-B14F-4D97-AF65-F5344CB8AC3E}">
        <p14:creationId xmlns:p14="http://schemas.microsoft.com/office/powerpoint/2010/main" val="237497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D5929CD-0DA6-42A2-9498-D9EB7279BCF8}" type="datetime1">
              <a:rPr lang="en-US"/>
              <a:pPr>
                <a:defRPr/>
              </a:pPr>
              <a:t>4/15/2015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882F91-3396-4C9F-A6ED-384584D733D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548269-D562-443C-B53F-83FA0AD6EE0B}" type="datetime1">
              <a:rPr lang="en-US"/>
              <a:pPr>
                <a:defRPr/>
              </a:pPr>
              <a:t>4/15/2015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FE9CF7-7232-4B3B-9588-CA28780309F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ACA1BA-E3E1-45AF-9D59-3A24FF5550B5}" type="datetime1">
              <a:rPr lang="en-US"/>
              <a:pPr>
                <a:defRPr/>
              </a:pPr>
              <a:t>4/15/2015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77A4B7F-5626-4A82-824D-9958FAE5858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C25D1E-0A14-40B1-991C-333EB0731242}" type="datetime1">
              <a:rPr lang="en-US"/>
              <a:pPr>
                <a:defRPr/>
              </a:pPr>
              <a:t>4/15/2015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5E39F1-4C94-4B04-905C-77FD4758D81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81B379-B01E-4C8B-B182-8151B06C3E27}" type="datetime1">
              <a:rPr lang="en-US"/>
              <a:pPr>
                <a:defRPr/>
              </a:pPr>
              <a:t>4/15/2015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31598AC-DAB9-4A3D-B211-BC970364987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4AA6FA4-A75F-48FB-9679-0BF598DF14F6}" type="datetime1">
              <a:rPr lang="en-US"/>
              <a:pPr>
                <a:defRPr/>
              </a:pPr>
              <a:t>4/15/2015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B9B7315-A270-4E6A-B761-01DF45D7A66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60E292-8D82-4F62-99CB-F27587D7FC68}" type="datetime1">
              <a:rPr lang="en-US"/>
              <a:pPr>
                <a:defRPr/>
              </a:pPr>
              <a:t>4/15/2015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2DAF55-FC4A-4BA9-8309-42C8275478B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E257E-AF6F-4D94-9519-E38BB346FE5B}" type="datetime1">
              <a:rPr lang="en-US"/>
              <a:pPr>
                <a:defRPr/>
              </a:pPr>
              <a:t>4/15/2015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F53C73F-699B-478A-8419-7CF445B534D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F27949-27DA-4947-9175-1C1D9CEE2067}" type="datetime1">
              <a:rPr lang="en-US"/>
              <a:pPr>
                <a:defRPr/>
              </a:pPr>
              <a:t>4/15/2015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5F28E2F-5A96-47C6-8AA5-0C9502E368B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A23A82-DA5A-43B6-AE44-977E4D7961DC}" type="datetime1">
              <a:rPr lang="en-US"/>
              <a:pPr>
                <a:defRPr/>
              </a:pPr>
              <a:t>4/15/2015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4BC509B-E8FF-4BD6-A36F-7B015DC564B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78F2BE-51DE-46B5-BE9F-4ADFBB44A92D}" type="datetime1">
              <a:rPr lang="en-US"/>
              <a:pPr>
                <a:defRPr/>
              </a:pPr>
              <a:t>4/15/2015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C330759-7C2B-43C5-B7C4-DB672AA31D6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8000" r="-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18E144B-6E3C-4072-8EDD-4D53074DB5DA}" type="datetime1">
              <a:rPr lang="en-US"/>
              <a:pPr>
                <a:defRPr/>
              </a:pPr>
              <a:t>4/15/2015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7B67CD-3EC3-4ADC-88D3-64E373EE7CF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5" Type="http://schemas.openxmlformats.org/officeDocument/2006/relationships/image" Target="../media/image36.gi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3274.JPG"/>
          <p:cNvPicPr>
            <a:picLocks noChangeAspect="1"/>
          </p:cNvPicPr>
          <p:nvPr/>
        </p:nvPicPr>
        <p:blipFill>
          <a:blip r:embed="rId3" cstate="print"/>
          <a:stretch>
            <a:fillRect/>
          </a:stretch>
        </p:blipFill>
        <p:spPr>
          <a:xfrm>
            <a:off x="0" y="1258907"/>
            <a:ext cx="9144000" cy="5599093"/>
          </a:xfrm>
          <a:prstGeom prst="rect">
            <a:avLst/>
          </a:prstGeom>
        </p:spPr>
      </p:pic>
      <p:sp>
        <p:nvSpPr>
          <p:cNvPr id="4" name="Slide Number Placeholder 3"/>
          <p:cNvSpPr>
            <a:spLocks noGrp="1"/>
          </p:cNvSpPr>
          <p:nvPr>
            <p:ph type="sldNum" sz="quarter" idx="12"/>
          </p:nvPr>
        </p:nvSpPr>
        <p:spPr/>
        <p:txBody>
          <a:bodyPr>
            <a:normAutofit/>
          </a:bodyPr>
          <a:lstStyle/>
          <a:p>
            <a:pPr>
              <a:defRPr/>
            </a:pPr>
            <a:fld id="{2DEF27F7-A737-4611-B905-95007989D479}" type="slidenum">
              <a:rPr lang="en-US"/>
              <a:pPr>
                <a:defRPr/>
              </a:pPr>
              <a:t>1</a:t>
            </a:fld>
            <a:endParaRPr lang="en-US" dirty="0"/>
          </a:p>
        </p:txBody>
      </p:sp>
      <p:sp>
        <p:nvSpPr>
          <p:cNvPr id="8" name="TextBox 7"/>
          <p:cNvSpPr txBox="1">
            <a:spLocks noChangeArrowheads="1"/>
          </p:cNvSpPr>
          <p:nvPr/>
        </p:nvSpPr>
        <p:spPr bwMode="auto">
          <a:xfrm>
            <a:off x="2362200" y="2289720"/>
            <a:ext cx="4953000" cy="1384995"/>
          </a:xfrm>
          <a:prstGeom prst="rect">
            <a:avLst/>
          </a:prstGeom>
          <a:noFill/>
          <a:ln w="9525">
            <a:noFill/>
            <a:miter lim="800000"/>
            <a:headEnd/>
            <a:tailEnd/>
          </a:ln>
        </p:spPr>
        <p:txBody>
          <a:bodyPr wrap="square">
            <a:spAutoFit/>
          </a:bodyPr>
          <a:lstStyle/>
          <a:p>
            <a:pPr algn="ctr">
              <a:defRPr/>
            </a:pPr>
            <a:r>
              <a:rPr lang="en-US" sz="2800" dirty="0" smtClean="0">
                <a:solidFill>
                  <a:srgbClr val="FFFF00"/>
                </a:solidFill>
                <a:effectLst>
                  <a:outerShdw blurRad="38100" dist="38100" dir="2700000" algn="tl">
                    <a:srgbClr val="000000">
                      <a:alpha val="43137"/>
                    </a:srgbClr>
                  </a:outerShdw>
                </a:effectLst>
              </a:rPr>
              <a:t>Flight </a:t>
            </a:r>
            <a:r>
              <a:rPr lang="en-US" sz="2800" dirty="0">
                <a:solidFill>
                  <a:srgbClr val="FFFF00"/>
                </a:solidFill>
                <a:effectLst>
                  <a:outerShdw blurRad="38100" dist="38100" dir="2700000" algn="tl">
                    <a:srgbClr val="000000">
                      <a:alpha val="43137"/>
                    </a:srgbClr>
                  </a:outerShdw>
                </a:effectLst>
              </a:rPr>
              <a:t>Hazards </a:t>
            </a:r>
            <a:r>
              <a:rPr lang="en-US" sz="2800" dirty="0" smtClean="0">
                <a:solidFill>
                  <a:srgbClr val="FFFF00"/>
                </a:solidFill>
                <a:effectLst>
                  <a:outerShdw blurRad="38100" dist="38100" dir="2700000" algn="tl">
                    <a:srgbClr val="000000">
                      <a:alpha val="43137"/>
                    </a:srgbClr>
                  </a:outerShdw>
                </a:effectLst>
              </a:rPr>
              <a:t>Associated</a:t>
            </a:r>
            <a:br>
              <a:rPr lang="en-US" sz="2800" dirty="0" smtClean="0">
                <a:solidFill>
                  <a:srgbClr val="FFFF00"/>
                </a:solidFill>
                <a:effectLst>
                  <a:outerShdw blurRad="38100" dist="38100" dir="2700000" algn="tl">
                    <a:srgbClr val="000000">
                      <a:alpha val="43137"/>
                    </a:srgbClr>
                  </a:outerShdw>
                </a:effectLst>
              </a:rPr>
            </a:br>
            <a:r>
              <a:rPr lang="en-US" sz="2800" dirty="0" smtClean="0">
                <a:solidFill>
                  <a:srgbClr val="FFFF00"/>
                </a:solidFill>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with Thunderstorms &amp; </a:t>
            </a:r>
            <a:r>
              <a:rPr lang="en-US" sz="2800" dirty="0" smtClean="0">
                <a:solidFill>
                  <a:srgbClr val="FFFF00"/>
                </a:solidFill>
                <a:effectLst>
                  <a:outerShdw blurRad="38100" dist="38100" dir="2700000" algn="tl">
                    <a:srgbClr val="000000">
                      <a:alpha val="43137"/>
                    </a:srgbClr>
                  </a:outerShdw>
                </a:effectLst>
              </a:rPr>
              <a:t/>
            </a:r>
            <a:br>
              <a:rPr lang="en-US" sz="2800" dirty="0" smtClean="0">
                <a:solidFill>
                  <a:srgbClr val="FFFF00"/>
                </a:solidFill>
                <a:effectLst>
                  <a:outerShdw blurRad="38100" dist="38100" dir="2700000" algn="tl">
                    <a:srgbClr val="000000">
                      <a:alpha val="43137"/>
                    </a:srgbClr>
                  </a:outerShdw>
                </a:effectLst>
              </a:rPr>
            </a:br>
            <a:r>
              <a:rPr lang="en-US" sz="2800" dirty="0" smtClean="0">
                <a:solidFill>
                  <a:srgbClr val="FFFF00"/>
                </a:solidFill>
                <a:effectLst>
                  <a:outerShdw blurRad="38100" dist="38100" dir="2700000" algn="tl">
                    <a:srgbClr val="000000">
                      <a:alpha val="43137"/>
                    </a:srgbClr>
                  </a:outerShdw>
                </a:effectLst>
              </a:rPr>
              <a:t>Weather </a:t>
            </a:r>
            <a:r>
              <a:rPr lang="en-US" sz="2800" dirty="0">
                <a:solidFill>
                  <a:srgbClr val="FFFF00"/>
                </a:solidFill>
                <a:effectLst>
                  <a:outerShdw blurRad="38100" dist="38100" dir="2700000" algn="tl">
                    <a:srgbClr val="000000">
                      <a:alpha val="43137"/>
                    </a:srgbClr>
                  </a:outerShdw>
                </a:effectLst>
              </a:rPr>
              <a:t>Radar Interpretation</a:t>
            </a:r>
            <a:endParaRPr lang="en-US" sz="2800" b="1" dirty="0">
              <a:solidFill>
                <a:srgbClr val="FFFF00"/>
              </a:solidFill>
              <a:effectLst>
                <a:outerShdw blurRad="38100" dist="38100" dir="2700000" algn="tl">
                  <a:srgbClr val="000000">
                    <a:alpha val="43137"/>
                  </a:srgbClr>
                </a:outerShdw>
              </a:effectLst>
              <a:latin typeface="+mj-lt"/>
            </a:endParaRPr>
          </a:p>
        </p:txBody>
      </p:sp>
      <p:sp>
        <p:nvSpPr>
          <p:cNvPr id="6" name="TextBox 5"/>
          <p:cNvSpPr txBox="1"/>
          <p:nvPr/>
        </p:nvSpPr>
        <p:spPr>
          <a:xfrm>
            <a:off x="1879460" y="5338762"/>
            <a:ext cx="4800600" cy="1138773"/>
          </a:xfrm>
          <a:prstGeom prst="rect">
            <a:avLst/>
          </a:prstGeom>
          <a:noFill/>
        </p:spPr>
        <p:txBody>
          <a:bodyPr wrap="square">
            <a:spAutoFit/>
          </a:bodyPr>
          <a:lstStyle/>
          <a:p>
            <a:pPr>
              <a:defRPr/>
            </a:pPr>
            <a:r>
              <a:rPr lang="en-US" sz="3200" b="1" dirty="0">
                <a:solidFill>
                  <a:srgbClr val="FFC000"/>
                </a:solidFill>
                <a:latin typeface="+mj-lt"/>
              </a:rPr>
              <a:t>Joe </a:t>
            </a:r>
            <a:r>
              <a:rPr lang="en-US" sz="3200" b="1" dirty="0" smtClean="0">
                <a:solidFill>
                  <a:srgbClr val="FFC000"/>
                </a:solidFill>
                <a:latin typeface="+mj-lt"/>
              </a:rPr>
              <a:t>Jurecka </a:t>
            </a:r>
            <a:r>
              <a:rPr lang="en-US" b="1" dirty="0" smtClean="0">
                <a:solidFill>
                  <a:srgbClr val="FFC000"/>
                </a:solidFill>
                <a:latin typeface="+mj-lt"/>
              </a:rPr>
              <a:t>CP ASMEL, IA</a:t>
            </a:r>
            <a:endParaRPr lang="en-US" b="1" dirty="0">
              <a:solidFill>
                <a:srgbClr val="FFC000"/>
              </a:solidFill>
              <a:latin typeface="+mj-lt"/>
            </a:endParaRPr>
          </a:p>
          <a:p>
            <a:pPr>
              <a:defRPr/>
            </a:pPr>
            <a:r>
              <a:rPr lang="en-US" b="1" dirty="0" smtClean="0">
                <a:solidFill>
                  <a:schemeClr val="bg1"/>
                </a:solidFill>
                <a:latin typeface="Arial" panose="020B0604020202020204" pitchFamily="34" charset="0"/>
                <a:cs typeface="Arial" panose="020B0604020202020204" pitchFamily="34" charset="0"/>
              </a:rPr>
              <a:t>National Weather Service </a:t>
            </a:r>
            <a:br>
              <a:rPr lang="en-US" b="1"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Lubbock, TX</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95105" y="304800"/>
            <a:ext cx="5105400" cy="584775"/>
          </a:xfrm>
          <a:prstGeom prst="rect">
            <a:avLst/>
          </a:prstGeom>
          <a:noFill/>
        </p:spPr>
        <p:txBody>
          <a:bodyPr wrap="square">
            <a:spAutoFit/>
          </a:bodyPr>
          <a:lstStyle/>
          <a:p>
            <a:pPr>
              <a:defRPr/>
            </a:pPr>
            <a:r>
              <a:rPr lang="en-US" sz="3200" b="1" dirty="0" smtClean="0">
                <a:solidFill>
                  <a:schemeClr val="accent2">
                    <a:lumMod val="75000"/>
                  </a:schemeClr>
                </a:solidFill>
                <a:effectLst>
                  <a:outerShdw blurRad="38100" dist="38100" dir="2700000" algn="tl">
                    <a:srgbClr val="000000">
                      <a:alpha val="43137"/>
                    </a:srgbClr>
                  </a:outerShdw>
                </a:effectLst>
                <a:latin typeface="+mj-lt"/>
              </a:rPr>
              <a:t>SAWS 2015 KLAS</a:t>
            </a:r>
            <a:endParaRPr lang="en-US" sz="3200" b="1" dirty="0">
              <a:solidFill>
                <a:schemeClr val="accent2">
                  <a:lumMod val="75000"/>
                </a:schemeClr>
              </a:solidFill>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131387"/>
            <a:ext cx="1549121" cy="15535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Limitations</a:t>
            </a:r>
            <a:r>
              <a:rPr lang="en-US" sz="3200" b="1" dirty="0">
                <a:effectLst>
                  <a:outerShdw blurRad="38100" dist="38100" dir="2700000" algn="tl">
                    <a:srgbClr val="000000">
                      <a:alpha val="43137"/>
                    </a:srgbClr>
                  </a:outerShdw>
                </a:effectLst>
              </a:rPr>
              <a:t> </a:t>
            </a:r>
            <a:endParaRPr lang="en-US" sz="3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10</a:t>
            </a:fld>
            <a:endParaRPr lang="en-US" dirty="0"/>
          </a:p>
        </p:txBody>
      </p:sp>
      <p:pic>
        <p:nvPicPr>
          <p:cNvPr id="12290" name="Picture 2" descr="Photo of virga over some hills with the sun setting in the back ground.  The rain clearly evaporates before reaching th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162800" cy="5372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78884" y="1428541"/>
            <a:ext cx="2386231" cy="369332"/>
          </a:xfrm>
          <a:prstGeom prst="rect">
            <a:avLst/>
          </a:prstGeom>
        </p:spPr>
        <p:txBody>
          <a:bodyPr wrap="none">
            <a:spAutoFit/>
          </a:bodyPr>
          <a:lstStyle/>
          <a:p>
            <a:r>
              <a:rPr lang="en-US" b="1" i="1" dirty="0">
                <a:solidFill>
                  <a:schemeClr val="bg1"/>
                </a:solidFill>
                <a:effectLst>
                  <a:outerShdw blurRad="38100" dist="38100" dir="2700000" algn="tl">
                    <a:srgbClr val="000000">
                      <a:alpha val="43137"/>
                    </a:srgbClr>
                  </a:outerShdw>
                </a:effectLst>
              </a:rPr>
              <a:t>Below Beam Effects</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8336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397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Limitations</a:t>
            </a:r>
            <a:endParaRPr lang="en-US" sz="3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11</a:t>
            </a:fld>
            <a:endParaRPr lang="en-US" dirty="0"/>
          </a:p>
        </p:txBody>
      </p:sp>
      <p:graphicFrame>
        <p:nvGraphicFramePr>
          <p:cNvPr id="5" name="Table 4"/>
          <p:cNvGraphicFramePr>
            <a:graphicFrameLocks noGrp="1"/>
          </p:cNvGraphicFramePr>
          <p:nvPr/>
        </p:nvGraphicFramePr>
        <p:xfrm>
          <a:off x="1809750" y="3543141"/>
          <a:ext cx="5524500" cy="640080"/>
        </p:xfrm>
        <a:graphic>
          <a:graphicData uri="http://schemas.openxmlformats.org/drawingml/2006/table">
            <a:tbl>
              <a:tblPr/>
              <a:tblGrid>
                <a:gridCol w="5524500"/>
              </a:tblGrid>
              <a:tr h="0">
                <a:tc>
                  <a:txBody>
                    <a:bodyPr/>
                    <a:lstStyle/>
                    <a:p>
                      <a:pPr algn="ctr"/>
                      <a:r>
                        <a:rPr lang="en-US" b="1"/>
                        <a:t>Radar Limitation 1: Rain too Far from Radar</a:t>
                      </a:r>
                      <a:endParaRPr lang="en-US"/>
                    </a:p>
                    <a:p>
                      <a:pPr algn="ctr"/>
                      <a:r>
                        <a:rPr lang="en-US" b="1"/>
                        <a:t>Cause 1: Beam Broadening</a:t>
                      </a:r>
                      <a:endParaRPr lang="en-US"/>
                    </a:p>
                  </a:txBody>
                  <a:tcPr anchor="ctr">
                    <a:lnL>
                      <a:noFill/>
                    </a:lnL>
                    <a:lnR>
                      <a:noFill/>
                    </a:lnR>
                    <a:lnT>
                      <a:noFill/>
                    </a:lnT>
                    <a:lnB>
                      <a:noFill/>
                    </a:lnB>
                    <a:solidFill>
                      <a:srgbClr val="FFFFFF"/>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52374665"/>
              </p:ext>
            </p:extLst>
          </p:nvPr>
        </p:nvGraphicFramePr>
        <p:xfrm>
          <a:off x="1809750" y="2401094"/>
          <a:ext cx="5524500" cy="2924175"/>
        </p:xfrm>
        <a:graphic>
          <a:graphicData uri="http://schemas.openxmlformats.org/drawingml/2006/table">
            <a:tbl>
              <a:tblPr/>
              <a:tblGrid>
                <a:gridCol w="5524500"/>
              </a:tblGrid>
              <a:tr h="2924175">
                <a:tc>
                  <a:txBody>
                    <a:bodyPr/>
                    <a:lstStyle/>
                    <a:p>
                      <a:pPr algn="ctr"/>
                      <a:endParaRPr lang="en-US" dirty="0"/>
                    </a:p>
                  </a:txBody>
                  <a:tcPr anchor="ctr">
                    <a:lnL>
                      <a:noFill/>
                    </a:lnL>
                    <a:lnR>
                      <a:noFill/>
                    </a:lnR>
                    <a:lnT>
                      <a:noFill/>
                    </a:lnT>
                    <a:lnB>
                      <a:noFill/>
                    </a:lnB>
                    <a:solidFill>
                      <a:srgbClr val="FFFFFF"/>
                    </a:solidFill>
                  </a:tcPr>
                </a:tc>
              </a:tr>
            </a:tbl>
          </a:graphicData>
        </a:graphic>
      </p:graphicFrame>
      <p:pic>
        <p:nvPicPr>
          <p:cNvPr id="10241" name="Picture 1" descr="http://www.srh.noaa.gov/images/abq/cli/features/ffdetection/Beam%20Broade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651" y="2031442"/>
            <a:ext cx="6190019" cy="4542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4427" y="1226403"/>
            <a:ext cx="4134465" cy="646331"/>
          </a:xfrm>
          <a:prstGeom prst="rect">
            <a:avLst/>
          </a:prstGeom>
        </p:spPr>
        <p:txBody>
          <a:bodyPr wrap="none">
            <a:spAutoFit/>
          </a:bodyPr>
          <a:lstStyle/>
          <a:p>
            <a:pPr algn="ctr"/>
            <a:r>
              <a:rPr lang="en-US" b="1" i="1" dirty="0">
                <a:solidFill>
                  <a:schemeClr val="bg1"/>
                </a:solidFill>
                <a:effectLst>
                  <a:outerShdw blurRad="38100" dist="38100" dir="2700000" algn="tl">
                    <a:srgbClr val="000000">
                      <a:alpha val="43137"/>
                    </a:srgbClr>
                  </a:outerShdw>
                </a:effectLst>
              </a:rPr>
              <a:t>Rain too f</a:t>
            </a:r>
            <a:r>
              <a:rPr lang="en-US" b="1" i="1" dirty="0" smtClean="0">
                <a:solidFill>
                  <a:schemeClr val="bg1"/>
                </a:solidFill>
                <a:effectLst>
                  <a:outerShdw blurRad="38100" dist="38100" dir="2700000" algn="tl">
                    <a:srgbClr val="000000">
                      <a:alpha val="43137"/>
                    </a:srgbClr>
                  </a:outerShdw>
                </a:effectLst>
              </a:rPr>
              <a:t>ar </a:t>
            </a:r>
            <a:r>
              <a:rPr lang="en-US" b="1" i="1" dirty="0">
                <a:solidFill>
                  <a:schemeClr val="bg1"/>
                </a:solidFill>
                <a:effectLst>
                  <a:outerShdw blurRad="38100" dist="38100" dir="2700000" algn="tl">
                    <a:srgbClr val="000000">
                      <a:alpha val="43137"/>
                    </a:srgbClr>
                  </a:outerShdw>
                </a:effectLst>
              </a:rPr>
              <a:t>from </a:t>
            </a:r>
            <a:r>
              <a:rPr lang="en-US" b="1" i="1" dirty="0" smtClean="0">
                <a:solidFill>
                  <a:schemeClr val="bg1"/>
                </a:solidFill>
                <a:effectLst>
                  <a:outerShdw blurRad="38100" dist="38100" dir="2700000" algn="tl">
                    <a:srgbClr val="000000">
                      <a:alpha val="43137"/>
                    </a:srgbClr>
                  </a:outerShdw>
                </a:effectLst>
              </a:rPr>
              <a:t>radar </a:t>
            </a:r>
            <a:br>
              <a:rPr lang="en-US" b="1" i="1" dirty="0" smtClean="0">
                <a:solidFill>
                  <a:schemeClr val="bg1"/>
                </a:solidFill>
                <a:effectLst>
                  <a:outerShdw blurRad="38100" dist="38100" dir="2700000" algn="tl">
                    <a:srgbClr val="000000">
                      <a:alpha val="43137"/>
                    </a:srgbClr>
                  </a:outerShdw>
                </a:effectLst>
              </a:rPr>
            </a:br>
            <a:r>
              <a:rPr lang="en-US" b="1" i="1" dirty="0" smtClean="0">
                <a:solidFill>
                  <a:schemeClr val="bg1"/>
                </a:solidFill>
                <a:effectLst>
                  <a:outerShdw blurRad="38100" dist="38100" dir="2700000" algn="tl">
                    <a:srgbClr val="000000">
                      <a:alpha val="43137"/>
                    </a:srgbClr>
                  </a:outerShdw>
                </a:effectLst>
              </a:rPr>
              <a:t>(or too weak with beam broadening)</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2631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a:t>
            </a:r>
            <a:endParaRPr lang="en-US" sz="3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4724400" y="5715000"/>
            <a:ext cx="2133600" cy="365125"/>
          </a:xfrm>
        </p:spPr>
        <p:txBody>
          <a:bodyPr/>
          <a:lstStyle/>
          <a:p>
            <a:pPr>
              <a:defRPr/>
            </a:pPr>
            <a:fld id="{5E5E39F1-4C94-4B04-905C-77FD4758D81D}" type="slidenum">
              <a:rPr lang="en-US" smtClean="0"/>
              <a:pPr>
                <a:defRPr/>
              </a:pPr>
              <a:t>12</a:t>
            </a:fld>
            <a:endParaRPr lang="en-US" dirty="0"/>
          </a:p>
        </p:txBody>
      </p:sp>
      <p:sp>
        <p:nvSpPr>
          <p:cNvPr id="5" name="Rectangle 4"/>
          <p:cNvSpPr/>
          <p:nvPr/>
        </p:nvSpPr>
        <p:spPr>
          <a:xfrm>
            <a:off x="2286000" y="3105835"/>
            <a:ext cx="4572000" cy="646331"/>
          </a:xfrm>
          <a:prstGeom prst="rect">
            <a:avLst/>
          </a:prstGeom>
        </p:spPr>
        <p:txBody>
          <a:bodyPr>
            <a:spAutoFit/>
          </a:bodyPr>
          <a:lstStyle/>
          <a:p>
            <a:r>
              <a:rPr lang="en-US" b="1" dirty="0"/>
              <a:t>Radar Limitation 2: Rain Blocked from Radar View</a:t>
            </a:r>
            <a:endParaRPr lang="en-US" dirty="0"/>
          </a:p>
        </p:txBody>
      </p:sp>
      <p:pic>
        <p:nvPicPr>
          <p:cNvPr id="11266" name="Picture 2" descr="Map of New Mexico depicting areas reached by the radar beam at an altitude of 10,000 feet above sea level.  Gaps exist in radar coverage where terrain has blocked the b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 y="1885266"/>
            <a:ext cx="4978399"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ABX Doppler radar image depicting missing radar reflectivity data where mountains blocked the b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2590800"/>
            <a:ext cx="5130800" cy="384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13568" y="1371600"/>
            <a:ext cx="3527569" cy="369332"/>
          </a:xfrm>
          <a:prstGeom prst="rect">
            <a:avLst/>
          </a:prstGeom>
        </p:spPr>
        <p:txBody>
          <a:bodyPr wrap="none">
            <a:spAutoFit/>
          </a:bodyPr>
          <a:lstStyle/>
          <a:p>
            <a:r>
              <a:rPr lang="en-US" b="1" dirty="0">
                <a:solidFill>
                  <a:srgbClr val="FFFF00"/>
                </a:solidFill>
              </a:rPr>
              <a:t>Rain Blocked from Radar View</a:t>
            </a:r>
            <a:endParaRPr lang="en-US" dirty="0">
              <a:solidFill>
                <a:srgbClr val="FFFF00"/>
              </a:solidFill>
            </a:endParaRPr>
          </a:p>
        </p:txBody>
      </p:sp>
      <p:cxnSp>
        <p:nvCxnSpPr>
          <p:cNvPr id="7" name="Straight Arrow Connector 6"/>
          <p:cNvCxnSpPr/>
          <p:nvPr/>
        </p:nvCxnSpPr>
        <p:spPr>
          <a:xfrm flipH="1">
            <a:off x="2743200" y="1556266"/>
            <a:ext cx="2209800" cy="1872734"/>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53000" y="1556266"/>
            <a:ext cx="2286000" cy="3091934"/>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1314335"/>
            <a:ext cx="1971437" cy="369332"/>
          </a:xfrm>
          <a:prstGeom prst="rect">
            <a:avLst/>
          </a:prstGeom>
          <a:noFill/>
        </p:spPr>
        <p:txBody>
          <a:bodyPr wrap="none" rtlCol="0">
            <a:spAutoFit/>
          </a:bodyPr>
          <a:lstStyle/>
          <a:p>
            <a:r>
              <a:rPr lang="en-US" b="1" i="1" dirty="0" smtClean="0">
                <a:solidFill>
                  <a:schemeClr val="bg1"/>
                </a:solidFill>
                <a:effectLst>
                  <a:outerShdw blurRad="38100" dist="38100" dir="2700000" algn="tl">
                    <a:srgbClr val="000000">
                      <a:alpha val="43137"/>
                    </a:srgbClr>
                  </a:outerShdw>
                </a:effectLst>
              </a:rPr>
              <a:t>Terrain blocking</a:t>
            </a:r>
            <a:endParaRPr lang="en-US"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0531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Limitations</a:t>
            </a:r>
            <a:endParaRPr lang="en-US" sz="3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13</a:t>
            </a:fld>
            <a:endParaRPr lang="en-US" dirty="0"/>
          </a:p>
        </p:txBody>
      </p:sp>
      <p:sp>
        <p:nvSpPr>
          <p:cNvPr id="6" name="Rectangle 5"/>
          <p:cNvSpPr/>
          <p:nvPr/>
        </p:nvSpPr>
        <p:spPr>
          <a:xfrm>
            <a:off x="1828800" y="6230027"/>
            <a:ext cx="5257800" cy="369332"/>
          </a:xfrm>
          <a:prstGeom prst="rect">
            <a:avLst/>
          </a:prstGeom>
        </p:spPr>
        <p:txBody>
          <a:bodyPr wrap="square">
            <a:spAutoFit/>
          </a:bodyPr>
          <a:lstStyle/>
          <a:p>
            <a:r>
              <a:rPr lang="en-US" dirty="0"/>
              <a:t>http://confluence.org/dk/all/n56e011/pic10.jpg</a:t>
            </a:r>
          </a:p>
        </p:txBody>
      </p:sp>
      <p:pic>
        <p:nvPicPr>
          <p:cNvPr id="1026" name="Picture 2" descr="Southern Mississippi Valley s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43992"/>
            <a:ext cx="6172200" cy="459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pollo.lsc.vsc.edu/classes/comet/oceans/emeo/media/graphics/propagation_path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913917"/>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onfluence.org/dk/all/n56e011/pic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95400"/>
            <a:ext cx="8991600" cy="53459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8692" y="1600200"/>
            <a:ext cx="4147289" cy="369332"/>
          </a:xfrm>
          <a:prstGeom prst="rect">
            <a:avLst/>
          </a:prstGeom>
        </p:spPr>
        <p:txBody>
          <a:bodyPr wrap="none">
            <a:spAutoFit/>
          </a:bodyPr>
          <a:lstStyle/>
          <a:p>
            <a:r>
              <a:rPr lang="en-US" b="1" i="1" dirty="0">
                <a:solidFill>
                  <a:schemeClr val="bg1"/>
                </a:solidFill>
                <a:effectLst>
                  <a:outerShdw blurRad="38100" dist="38100" dir="2700000" algn="tl">
                    <a:srgbClr val="000000">
                      <a:alpha val="43137"/>
                    </a:srgbClr>
                  </a:outerShdw>
                </a:effectLst>
              </a:rPr>
              <a:t>Ground Clutter and </a:t>
            </a:r>
            <a:r>
              <a:rPr lang="en-US" b="1" i="1" dirty="0" smtClean="0">
                <a:solidFill>
                  <a:schemeClr val="bg1"/>
                </a:solidFill>
                <a:effectLst>
                  <a:outerShdw blurRad="38100" dist="38100" dir="2700000" algn="tl">
                    <a:srgbClr val="000000">
                      <a:alpha val="43137"/>
                    </a:srgbClr>
                  </a:outerShdw>
                </a:effectLst>
              </a:rPr>
              <a:t>Super refraction</a:t>
            </a:r>
            <a:endParaRPr lang="en-US"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7391400" y="6488668"/>
            <a:ext cx="1133644" cy="369332"/>
          </a:xfrm>
          <a:prstGeom prst="rect">
            <a:avLst/>
          </a:prstGeom>
          <a:noFill/>
        </p:spPr>
        <p:txBody>
          <a:bodyPr wrap="none" rtlCol="0">
            <a:spAutoFit/>
          </a:bodyPr>
          <a:lstStyle/>
          <a:p>
            <a:r>
              <a:rPr lang="en-US" dirty="0" smtClean="0">
                <a:solidFill>
                  <a:schemeClr val="tx2">
                    <a:lumMod val="40000"/>
                    <a:lumOff val="60000"/>
                  </a:schemeClr>
                </a:solidFill>
              </a:rPr>
              <a:t>noaa.gov</a:t>
            </a:r>
            <a:endParaRPr lang="en-US" dirty="0">
              <a:solidFill>
                <a:schemeClr val="tx2">
                  <a:lumMod val="40000"/>
                  <a:lumOff val="60000"/>
                </a:schemeClr>
              </a:solidFill>
            </a:endParaRPr>
          </a:p>
        </p:txBody>
      </p:sp>
    </p:spTree>
    <p:extLst>
      <p:ext uri="{BB962C8B-B14F-4D97-AF65-F5344CB8AC3E}">
        <p14:creationId xmlns:p14="http://schemas.microsoft.com/office/powerpoint/2010/main" val="1049900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ub-s-nas\users\matthew.ziebell\Desktop\base.jpg"/>
          <p:cNvPicPr>
            <a:picLocks noChangeAspect="1" noChangeArrowheads="1"/>
          </p:cNvPicPr>
          <p:nvPr/>
        </p:nvPicPr>
        <p:blipFill rotWithShape="1">
          <a:blip r:embed="rId3">
            <a:extLst>
              <a:ext uri="{28A0092B-C50C-407E-A947-70E740481C1C}">
                <a14:useLocalDpi xmlns:a14="http://schemas.microsoft.com/office/drawing/2010/main" val="0"/>
              </a:ext>
            </a:extLst>
          </a:blip>
          <a:srcRect b="19896"/>
          <a:stretch/>
        </p:blipFill>
        <p:spPr bwMode="auto">
          <a:xfrm>
            <a:off x="0" y="914400"/>
            <a:ext cx="9144000" cy="4754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791200"/>
            <a:ext cx="7315200" cy="584775"/>
          </a:xfrm>
          <a:prstGeom prst="rect">
            <a:avLst/>
          </a:prstGeom>
          <a:noFill/>
        </p:spPr>
        <p:txBody>
          <a:bodyPr wrap="square" rtlCol="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intensity displayed is 55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dBZ</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itle 1"/>
          <p:cNvSpPr>
            <a:spLocks noGrp="1"/>
          </p:cNvSpPr>
          <p:nvPr>
            <p:ph type="title"/>
          </p:nvPr>
        </p:nvSpPr>
        <p:spPr>
          <a:xfrm>
            <a:off x="152400" y="241981"/>
            <a:ext cx="8229600" cy="639762"/>
          </a:xfrm>
        </p:spPr>
        <p:txBody>
          <a:bodyPr/>
          <a:lstStyle/>
          <a:p>
            <a:pPr algn="l"/>
            <a:r>
              <a:rPr lang="en-US" sz="3200" b="1" dirty="0">
                <a:effectLst>
                  <a:outerShdw blurRad="38100" dist="38100" dir="2700000" algn="tl">
                    <a:srgbClr val="000000">
                      <a:alpha val="43137"/>
                    </a:srgbClr>
                  </a:outerShdw>
                </a:effectLst>
              </a:rPr>
              <a:t>Base Reflectivity (lowest tilt 0.5°)</a:t>
            </a:r>
          </a:p>
        </p:txBody>
      </p:sp>
    </p:spTree>
    <p:extLst>
      <p:ext uri="{BB962C8B-B14F-4D97-AF65-F5344CB8AC3E}">
        <p14:creationId xmlns:p14="http://schemas.microsoft.com/office/powerpoint/2010/main" val="2507306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b-s-nas\users\matthew.ziebell\Desktop\AC-0045Gchg1_4_Page_10_Image_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19998"/>
          <a:stretch/>
        </p:blipFill>
        <p:spPr bwMode="auto">
          <a:xfrm>
            <a:off x="0" y="914400"/>
            <a:ext cx="9144000" cy="4754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7000" y="3810000"/>
            <a:ext cx="165942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max intensity</a:t>
            </a:r>
            <a:endParaRPr lang="en-US" b="1" dirty="0">
              <a:solidFill>
                <a:schemeClr val="bg1"/>
              </a:solidFill>
              <a:effectLst>
                <a:outerShdw blurRad="38100" dist="38100" dir="2700000" algn="tl">
                  <a:srgbClr val="000000">
                    <a:alpha val="43137"/>
                  </a:srgbClr>
                </a:outerShdw>
              </a:effectLst>
            </a:endParaRPr>
          </a:p>
        </p:txBody>
      </p:sp>
      <p:sp>
        <p:nvSpPr>
          <p:cNvPr id="5" name="Title 1"/>
          <p:cNvSpPr>
            <a:spLocks noGrp="1"/>
          </p:cNvSpPr>
          <p:nvPr>
            <p:ph type="title"/>
          </p:nvPr>
        </p:nvSpPr>
        <p:spPr>
          <a:xfrm>
            <a:off x="152400" y="292223"/>
            <a:ext cx="8229600" cy="639762"/>
          </a:xfrm>
        </p:spPr>
        <p:txBody>
          <a:bodyPr/>
          <a:lstStyle/>
          <a:p>
            <a:pPr algn="l"/>
            <a:r>
              <a:rPr lang="en-US" sz="3200" b="1" dirty="0">
                <a:effectLst>
                  <a:outerShdw blurRad="38100" dist="38100" dir="2700000" algn="tl">
                    <a:srgbClr val="000000">
                      <a:alpha val="43137"/>
                    </a:srgbClr>
                  </a:outerShdw>
                </a:effectLst>
              </a:rPr>
              <a:t>All radar tilts (0.5° to 19.5°)</a:t>
            </a:r>
          </a:p>
        </p:txBody>
      </p:sp>
    </p:spTree>
    <p:extLst>
      <p:ext uri="{BB962C8B-B14F-4D97-AF65-F5344CB8AC3E}">
        <p14:creationId xmlns:p14="http://schemas.microsoft.com/office/powerpoint/2010/main" val="153888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b-s-nas\users\matthew.ziebell\Desktop\AC-0045Gchg1_4_Page_10_Image_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19998"/>
          <a:stretch/>
        </p:blipFill>
        <p:spPr bwMode="auto">
          <a:xfrm>
            <a:off x="0" y="914400"/>
            <a:ext cx="9144000" cy="4754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791200"/>
            <a:ext cx="7315200" cy="584775"/>
          </a:xfrm>
          <a:prstGeom prst="rect">
            <a:avLst/>
          </a:prstGeom>
          <a:noFill/>
        </p:spPr>
        <p:txBody>
          <a:bodyPr wrap="square" rtlCol="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intensity displayed is 62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dBZ</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itle 1"/>
          <p:cNvSpPr>
            <a:spLocks noGrp="1"/>
          </p:cNvSpPr>
          <p:nvPr>
            <p:ph type="title"/>
          </p:nvPr>
        </p:nvSpPr>
        <p:spPr>
          <a:xfrm>
            <a:off x="152400" y="292223"/>
            <a:ext cx="8229600" cy="639762"/>
          </a:xfrm>
        </p:spPr>
        <p:txBody>
          <a:bodyPr/>
          <a:lstStyle/>
          <a:p>
            <a:pPr algn="l"/>
            <a:r>
              <a:rPr lang="en-US" sz="3200" b="1" dirty="0">
                <a:effectLst>
                  <a:outerShdw blurRad="38100" dist="38100" dir="2700000" algn="tl">
                    <a:srgbClr val="000000">
                      <a:alpha val="43137"/>
                    </a:srgbClr>
                  </a:outerShdw>
                </a:effectLst>
              </a:rPr>
              <a:t>Composite Reflectivity</a:t>
            </a:r>
          </a:p>
        </p:txBody>
      </p:sp>
    </p:spTree>
    <p:extLst>
      <p:ext uri="{BB962C8B-B14F-4D97-AF65-F5344CB8AC3E}">
        <p14:creationId xmlns:p14="http://schemas.microsoft.com/office/powerpoint/2010/main" val="2217872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7637003"/>
              </p:ext>
            </p:extLst>
          </p:nvPr>
        </p:nvGraphicFramePr>
        <p:xfrm>
          <a:off x="2990850" y="1295400"/>
          <a:ext cx="5410200" cy="5334000"/>
        </p:xfrm>
        <a:graphic>
          <a:graphicData uri="http://schemas.openxmlformats.org/drawingml/2006/table">
            <a:tbl>
              <a:tblPr firstRow="1" bandRow="1">
                <a:tableStyleId>{00A15C55-8517-42AA-B614-E9B94910E393}</a:tableStyleId>
              </a:tblPr>
              <a:tblGrid>
                <a:gridCol w="2819400"/>
                <a:gridCol w="2590800"/>
              </a:tblGrid>
              <a:tr h="685800">
                <a:tc>
                  <a:txBody>
                    <a:bodyPr/>
                    <a:lstStyle/>
                    <a:p>
                      <a:pPr algn="ctr"/>
                      <a:r>
                        <a:rPr lang="en-US" sz="2800" dirty="0" smtClean="0"/>
                        <a:t>Composite Reflectivity</a:t>
                      </a:r>
                      <a:endParaRPr lang="en-US" sz="2800" dirty="0"/>
                    </a:p>
                  </a:txBody>
                  <a:tcPr anchor="ctr"/>
                </a:tc>
                <a:tc>
                  <a:txBody>
                    <a:bodyPr/>
                    <a:lstStyle/>
                    <a:p>
                      <a:pPr algn="ctr"/>
                      <a:r>
                        <a:rPr lang="en-US" sz="2800" dirty="0" smtClean="0"/>
                        <a:t>Base Reflectivity</a:t>
                      </a:r>
                      <a:endParaRPr lang="en-US" sz="2800" dirty="0"/>
                    </a:p>
                  </a:txBody>
                  <a:tcPr anchor="ctr"/>
                </a:tc>
              </a:tr>
              <a:tr h="731520">
                <a:tc>
                  <a:txBody>
                    <a:bodyPr/>
                    <a:lstStyle/>
                    <a:p>
                      <a:pPr algn="ctr"/>
                      <a:r>
                        <a:rPr lang="en-US" sz="2400" b="1" dirty="0" smtClean="0">
                          <a:effectLst/>
                        </a:rPr>
                        <a:t>Yes</a:t>
                      </a:r>
                      <a:endParaRPr lang="en-US" sz="2400" b="1" dirty="0">
                        <a:effectLst/>
                      </a:endParaRPr>
                    </a:p>
                  </a:txBody>
                  <a:tcPr anchor="ctr"/>
                </a:tc>
                <a:tc>
                  <a:txBody>
                    <a:bodyPr/>
                    <a:lstStyle/>
                    <a:p>
                      <a:pPr algn="ctr"/>
                      <a:r>
                        <a:rPr lang="en-US" sz="2400" b="1" dirty="0" smtClean="0">
                          <a:effectLst/>
                        </a:rPr>
                        <a:t>N</a:t>
                      </a:r>
                      <a:r>
                        <a:rPr lang="en-US" sz="2400" b="1" baseline="0" dirty="0" smtClean="0">
                          <a:effectLst/>
                        </a:rPr>
                        <a:t>o, unless  storm is far from radar.</a:t>
                      </a:r>
                      <a:endParaRPr lang="en-US" sz="2400" b="1" dirty="0">
                        <a:effectLst/>
                      </a:endParaRPr>
                    </a:p>
                  </a:txBody>
                  <a:tcPr anchor="ctr"/>
                </a:tc>
              </a:tr>
              <a:tr h="807720">
                <a:tc>
                  <a:txBody>
                    <a:bodyPr/>
                    <a:lstStyle/>
                    <a:p>
                      <a:pPr algn="ctr"/>
                      <a:r>
                        <a:rPr lang="en-US" sz="2400" b="1" dirty="0" smtClean="0">
                          <a:effectLst/>
                        </a:rPr>
                        <a:t>Most times</a:t>
                      </a:r>
                      <a:endParaRPr lang="en-US" sz="2400" b="1" dirty="0">
                        <a:effectLst/>
                      </a:endParaRPr>
                    </a:p>
                  </a:txBody>
                  <a:tcPr anchor="ctr"/>
                </a:tc>
                <a:tc>
                  <a:txBody>
                    <a:bodyPr/>
                    <a:lstStyle/>
                    <a:p>
                      <a:pPr algn="ctr"/>
                      <a:r>
                        <a:rPr lang="en-US" sz="2400" b="1" dirty="0" smtClean="0">
                          <a:effectLst/>
                        </a:rPr>
                        <a:t>Most times</a:t>
                      </a:r>
                      <a:endParaRPr lang="en-US" sz="2400" b="1" dirty="0">
                        <a:effectLst/>
                      </a:endParaRPr>
                    </a:p>
                  </a:txBody>
                  <a:tcPr anchor="ctr"/>
                </a:tc>
              </a:tr>
              <a:tr h="1493520">
                <a:tc>
                  <a:txBody>
                    <a:bodyPr/>
                    <a:lstStyle/>
                    <a:p>
                      <a:pPr algn="ctr"/>
                      <a:r>
                        <a:rPr lang="en-US" sz="2400" b="1" dirty="0" smtClean="0">
                          <a:effectLst/>
                        </a:rPr>
                        <a:t>Sometimes</a:t>
                      </a:r>
                      <a:endParaRPr lang="en-US" sz="2400" b="1" dirty="0">
                        <a:effectLst/>
                      </a:endParaRPr>
                    </a:p>
                  </a:txBody>
                  <a:tcPr anchor="ctr"/>
                </a:tc>
                <a:tc>
                  <a:txBody>
                    <a:bodyPr/>
                    <a:lstStyle/>
                    <a:p>
                      <a:pPr algn="ctr"/>
                      <a:r>
                        <a:rPr lang="en-US" sz="2400" b="1" dirty="0" smtClean="0">
                          <a:effectLst/>
                        </a:rPr>
                        <a:t>Yes</a:t>
                      </a:r>
                      <a:endParaRPr lang="en-US" sz="2400" b="1" dirty="0">
                        <a:effectLst/>
                      </a:endParaRPr>
                    </a:p>
                  </a:txBody>
                  <a:tcPr anchor="ctr"/>
                </a:tc>
              </a:tr>
              <a:tr h="1264920">
                <a:tc>
                  <a:txBody>
                    <a:bodyPr/>
                    <a:lstStyle/>
                    <a:p>
                      <a:pPr algn="ctr"/>
                      <a:r>
                        <a:rPr lang="en-US" sz="2400" b="1" dirty="0" smtClean="0">
                          <a:effectLst/>
                        </a:rPr>
                        <a:t>Yes</a:t>
                      </a:r>
                      <a:endParaRPr lang="en-US" sz="2400" b="1" dirty="0">
                        <a:effectLst/>
                      </a:endParaRPr>
                    </a:p>
                  </a:txBody>
                  <a:tcPr anchor="ctr"/>
                </a:tc>
                <a:tc>
                  <a:txBody>
                    <a:bodyPr/>
                    <a:lstStyle/>
                    <a:p>
                      <a:pPr algn="ctr"/>
                      <a:r>
                        <a:rPr lang="en-US" sz="2400" b="1" dirty="0" smtClean="0">
                          <a:effectLst/>
                        </a:rPr>
                        <a:t>No</a:t>
                      </a:r>
                      <a:endParaRPr lang="en-US" sz="2400" b="1" dirty="0">
                        <a:effectLst/>
                      </a:endParaRPr>
                    </a:p>
                  </a:txBody>
                  <a:tcPr anchor="ctr"/>
                </a:tc>
              </a:tr>
            </a:tbl>
          </a:graphicData>
        </a:graphic>
      </p:graphicFrame>
      <p:sp>
        <p:nvSpPr>
          <p:cNvPr id="7" name="TextBox 6"/>
          <p:cNvSpPr txBox="1"/>
          <p:nvPr/>
        </p:nvSpPr>
        <p:spPr>
          <a:xfrm>
            <a:off x="392905" y="2286000"/>
            <a:ext cx="2600325" cy="707886"/>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Shows developing  storms?</a:t>
            </a:r>
            <a:endParaRPr lang="en-US" sz="2000" b="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304800" y="3124200"/>
            <a:ext cx="2686050" cy="707886"/>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Shows fronts, wind shifts?</a:t>
            </a:r>
            <a:endParaRPr lang="en-US" sz="20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304800" y="4124325"/>
            <a:ext cx="2776537" cy="1015663"/>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Shows fine details like thunderstorm gust fronts?</a:t>
            </a:r>
            <a:endParaRPr lang="en-US" sz="2000"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484584" y="5638800"/>
            <a:ext cx="2416968" cy="707886"/>
          </a:xfrm>
          <a:prstGeom prst="rect">
            <a:avLst/>
          </a:prstGeom>
          <a:noFill/>
        </p:spPr>
        <p:txBody>
          <a:bodyPr wrap="square" rtlCol="0">
            <a:spAutoFit/>
          </a:bodyPr>
          <a:lstStyle/>
          <a:p>
            <a:pPr algn="ctr"/>
            <a:r>
              <a:rPr lang="en-US" sz="2000" b="1" dirty="0" smtClean="0">
                <a:solidFill>
                  <a:srgbClr val="FFFF00"/>
                </a:solidFill>
              </a:rPr>
              <a:t>Blocky appearance?</a:t>
            </a:r>
            <a:endParaRPr lang="en-US" sz="2000" b="1" dirty="0">
              <a:solidFill>
                <a:srgbClr val="FFFF00"/>
              </a:solidFill>
            </a:endParaRPr>
          </a:p>
        </p:txBody>
      </p:sp>
      <p:sp>
        <p:nvSpPr>
          <p:cNvPr id="4" name="Rectangle 3"/>
          <p:cNvSpPr/>
          <p:nvPr/>
        </p:nvSpPr>
        <p:spPr>
          <a:xfrm>
            <a:off x="0" y="228600"/>
            <a:ext cx="5372561" cy="584775"/>
          </a:xfrm>
          <a:prstGeom prst="rect">
            <a:avLst/>
          </a:prstGeom>
        </p:spPr>
        <p:txBody>
          <a:bodyPr wrap="none">
            <a:spAutoFit/>
          </a:bodyPr>
          <a:lstStyle/>
          <a:p>
            <a:r>
              <a:rPr lang="en-US" sz="3200" b="1" dirty="0" smtClean="0">
                <a:effectLst>
                  <a:outerShdw blurRad="38100" dist="38100" dir="2700000" algn="tl">
                    <a:srgbClr val="000000">
                      <a:alpha val="43137"/>
                    </a:srgbClr>
                  </a:outerShdw>
                </a:effectLst>
                <a:latin typeface="+mj-lt"/>
              </a:rPr>
              <a:t>Composite vs. base reflectivity</a:t>
            </a:r>
            <a:endParaRPr lang="en-US" sz="3200" dirty="0">
              <a:latin typeface="+mj-lt"/>
            </a:endParaRPr>
          </a:p>
        </p:txBody>
      </p:sp>
    </p:spTree>
    <p:extLst>
      <p:ext uri="{BB962C8B-B14F-4D97-AF65-F5344CB8AC3E}">
        <p14:creationId xmlns:p14="http://schemas.microsoft.com/office/powerpoint/2010/main" val="3942252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What do you get?</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18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14450"/>
            <a:ext cx="5638800" cy="537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038600" y="2209800"/>
            <a:ext cx="1447800" cy="1828800"/>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5410200" y="2819400"/>
            <a:ext cx="914400" cy="152400"/>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24600" y="2438400"/>
            <a:ext cx="2557110" cy="3970318"/>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Did everything</a:t>
            </a:r>
          </a:p>
          <a:p>
            <a:r>
              <a:rPr lang="en-US" dirty="0">
                <a:solidFill>
                  <a:srgbClr val="FFC000"/>
                </a:solidFill>
                <a:effectLst>
                  <a:outerShdw blurRad="38100" dist="38100" dir="2700000" algn="tl">
                    <a:srgbClr val="000000">
                      <a:alpha val="43137"/>
                    </a:srgbClr>
                  </a:outerShdw>
                </a:effectLst>
              </a:rPr>
              <a:t>u</a:t>
            </a:r>
            <a:r>
              <a:rPr lang="en-US" dirty="0" smtClean="0">
                <a:solidFill>
                  <a:srgbClr val="FFC000"/>
                </a:solidFill>
                <a:effectLst>
                  <a:outerShdw blurRad="38100" dist="38100" dir="2700000" algn="tl">
                    <a:srgbClr val="000000">
                      <a:alpha val="43137"/>
                    </a:srgbClr>
                  </a:outerShdw>
                </a:effectLst>
              </a:rPr>
              <a:t>pdate 3 </a:t>
            </a:r>
            <a:r>
              <a:rPr lang="en-US" dirty="0" err="1" smtClean="0">
                <a:solidFill>
                  <a:srgbClr val="FFC000"/>
                </a:solidFill>
                <a:effectLst>
                  <a:outerShdw blurRad="38100" dist="38100" dir="2700000" algn="tl">
                    <a:srgbClr val="000000">
                      <a:alpha val="43137"/>
                    </a:srgbClr>
                  </a:outerShdw>
                </a:effectLst>
              </a:rPr>
              <a:t>mins</a:t>
            </a:r>
            <a:endParaRPr lang="en-US" dirty="0" smtClean="0">
              <a:solidFill>
                <a:srgbClr val="FFC000"/>
              </a:solidFill>
              <a:effectLst>
                <a:outerShdw blurRad="38100" dist="38100" dir="2700000" algn="tl">
                  <a:srgbClr val="000000">
                    <a:alpha val="43137"/>
                  </a:srgbClr>
                </a:outerShdw>
              </a:effectLst>
            </a:endParaRPr>
          </a:p>
          <a:p>
            <a:r>
              <a:rPr lang="en-US" dirty="0">
                <a:solidFill>
                  <a:srgbClr val="FFC000"/>
                </a:solidFill>
                <a:effectLst>
                  <a:outerShdw blurRad="38100" dist="38100" dir="2700000" algn="tl">
                    <a:srgbClr val="000000">
                      <a:alpha val="43137"/>
                    </a:srgbClr>
                  </a:outerShdw>
                </a:effectLst>
              </a:rPr>
              <a:t>a</a:t>
            </a:r>
            <a:r>
              <a:rPr lang="en-US" dirty="0" smtClean="0">
                <a:solidFill>
                  <a:srgbClr val="FFC000"/>
                </a:solidFill>
                <a:effectLst>
                  <a:outerShdw blurRad="38100" dist="38100" dir="2700000" algn="tl">
                    <a:srgbClr val="000000">
                      <a:alpha val="43137"/>
                    </a:srgbClr>
                  </a:outerShdw>
                </a:effectLst>
              </a:rPr>
              <a:t>go?</a:t>
            </a:r>
          </a:p>
          <a:p>
            <a:endParaRPr lang="en-US" dirty="0">
              <a:solidFill>
                <a:srgbClr val="FFC000"/>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Likely not!</a:t>
            </a:r>
          </a:p>
          <a:p>
            <a:endParaRPr lang="en-US" dirty="0" smtClean="0">
              <a:solidFill>
                <a:srgbClr val="FFC000"/>
              </a:solidFill>
              <a:effectLst>
                <a:outerShdw blurRad="38100" dist="38100" dir="2700000" algn="tl">
                  <a:srgbClr val="000000">
                    <a:alpha val="43137"/>
                  </a:srgbClr>
                </a:outerShdw>
              </a:effectLst>
            </a:endParaRPr>
          </a:p>
          <a:p>
            <a:r>
              <a:rPr lang="en-US" b="1" dirty="0" smtClean="0">
                <a:solidFill>
                  <a:srgbClr val="FFC000"/>
                </a:solidFill>
                <a:effectLst>
                  <a:outerShdw blurRad="38100" dist="38100" dir="2700000" algn="tl">
                    <a:srgbClr val="000000">
                      <a:alpha val="43137"/>
                    </a:srgbClr>
                  </a:outerShdw>
                </a:effectLst>
              </a:rPr>
              <a:t>Update frequencies:</a:t>
            </a:r>
          </a:p>
          <a:p>
            <a:endParaRPr lang="en-US" dirty="0">
              <a:solidFill>
                <a:srgbClr val="FFC000"/>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METARs 60m (~H+53)</a:t>
            </a:r>
          </a:p>
          <a:p>
            <a:r>
              <a:rPr lang="en-US" dirty="0" smtClean="0">
                <a:solidFill>
                  <a:srgbClr val="FFC000"/>
                </a:solidFill>
                <a:effectLst>
                  <a:outerShdw blurRad="38100" dist="38100" dir="2700000" algn="tl">
                    <a:srgbClr val="000000">
                      <a:alpha val="43137"/>
                    </a:srgbClr>
                  </a:outerShdw>
                </a:effectLst>
              </a:rPr>
              <a:t>Composite 4-10 min</a:t>
            </a:r>
          </a:p>
          <a:p>
            <a:r>
              <a:rPr lang="en-US" dirty="0" smtClean="0">
                <a:solidFill>
                  <a:srgbClr val="FFC000"/>
                </a:solidFill>
                <a:effectLst>
                  <a:outerShdw blurRad="38100" dist="38100" dir="2700000" algn="tl">
                    <a:srgbClr val="000000">
                      <a:alpha val="43137"/>
                    </a:srgbClr>
                  </a:outerShdw>
                </a:effectLst>
              </a:rPr>
              <a:t>Base 2-10 min</a:t>
            </a:r>
          </a:p>
          <a:p>
            <a:r>
              <a:rPr lang="en-US" dirty="0" smtClean="0">
                <a:solidFill>
                  <a:srgbClr val="FFC000"/>
                </a:solidFill>
                <a:effectLst>
                  <a:outerShdw blurRad="38100" dist="38100" dir="2700000" algn="tl">
                    <a:srgbClr val="000000">
                      <a:alpha val="43137"/>
                    </a:srgbClr>
                  </a:outerShdw>
                </a:effectLst>
              </a:rPr>
              <a:t>Cell movement 4-6 min</a:t>
            </a:r>
          </a:p>
          <a:p>
            <a:r>
              <a:rPr lang="en-US" dirty="0" smtClean="0">
                <a:solidFill>
                  <a:srgbClr val="FFC000"/>
                </a:solidFill>
                <a:effectLst>
                  <a:outerShdw blurRad="38100" dist="38100" dir="2700000" algn="tl">
                    <a:srgbClr val="000000">
                      <a:alpha val="43137"/>
                    </a:srgbClr>
                  </a:outerShdw>
                </a:effectLst>
              </a:rPr>
              <a:t>Lightning </a:t>
            </a:r>
            <a:r>
              <a:rPr lang="en-US" dirty="0" smtClean="0">
                <a:solidFill>
                  <a:srgbClr val="FFC000"/>
                </a:solidFill>
                <a:effectLst>
                  <a:outerShdw blurRad="38100" dist="38100" dir="2700000" algn="tl">
                    <a:srgbClr val="000000">
                      <a:alpha val="43137"/>
                    </a:srgbClr>
                  </a:outerShdw>
                </a:effectLst>
              </a:rPr>
              <a:t>update times</a:t>
            </a:r>
            <a:br>
              <a:rPr lang="en-US" dirty="0" smtClean="0">
                <a:solidFill>
                  <a:srgbClr val="FFC000"/>
                </a:solidFill>
                <a:effectLst>
                  <a:outerShdw blurRad="38100" dist="38100" dir="2700000" algn="tl">
                    <a:srgbClr val="000000">
                      <a:alpha val="43137"/>
                    </a:srgbClr>
                  </a:outerShdw>
                </a:effectLst>
              </a:rPr>
            </a:br>
            <a:r>
              <a:rPr lang="en-US" dirty="0" smtClean="0">
                <a:solidFill>
                  <a:srgbClr val="FFC000"/>
                </a:solidFill>
                <a:effectLst>
                  <a:outerShdw blurRad="38100" dist="38100" dir="2700000" algn="tl">
                    <a:srgbClr val="000000">
                      <a:alpha val="43137"/>
                    </a:srgbClr>
                  </a:outerShdw>
                </a:effectLst>
              </a:rPr>
              <a:t>often not </a:t>
            </a:r>
            <a:r>
              <a:rPr lang="en-US" dirty="0" smtClean="0">
                <a:solidFill>
                  <a:srgbClr val="FFC000"/>
                </a:solidFill>
                <a:effectLst>
                  <a:outerShdw blurRad="38100" dist="38100" dir="2700000" algn="tl">
                    <a:srgbClr val="000000">
                      <a:alpha val="43137"/>
                    </a:srgbClr>
                  </a:outerShdw>
                </a:effectLst>
              </a:rPr>
              <a:t>published</a:t>
            </a:r>
            <a:r>
              <a:rPr lang="en-US" dirty="0" smtClean="0">
                <a:solidFill>
                  <a:srgbClr val="FFC000"/>
                </a:solidFill>
                <a:effectLst>
                  <a:outerShdw blurRad="38100" dist="38100" dir="2700000" algn="tl">
                    <a:srgbClr val="000000">
                      <a:alpha val="43137"/>
                    </a:srgbClr>
                  </a:outerShdw>
                </a:effectLst>
              </a:rPr>
              <a:t>!</a:t>
            </a:r>
          </a:p>
        </p:txBody>
      </p:sp>
      <p:sp>
        <p:nvSpPr>
          <p:cNvPr id="9" name="TextBox 8"/>
          <p:cNvSpPr txBox="1"/>
          <p:nvPr/>
        </p:nvSpPr>
        <p:spPr>
          <a:xfrm>
            <a:off x="6286127" y="1295400"/>
            <a:ext cx="2428870" cy="369332"/>
          </a:xfrm>
          <a:prstGeom prst="rect">
            <a:avLst/>
          </a:prstGeom>
          <a:noFill/>
        </p:spPr>
        <p:txBody>
          <a:bodyPr wrap="none" rtlCol="0">
            <a:spAutoFit/>
          </a:bodyPr>
          <a:lstStyle/>
          <a:p>
            <a:r>
              <a:rPr lang="en-US" b="1" dirty="0" smtClean="0">
                <a:solidFill>
                  <a:srgbClr val="FFC000"/>
                </a:solidFill>
                <a:effectLst>
                  <a:outerShdw blurRad="38100" dist="38100" dir="2700000" algn="tl">
                    <a:srgbClr val="000000">
                      <a:alpha val="43137"/>
                    </a:srgbClr>
                  </a:outerShdw>
                </a:effectLst>
              </a:rPr>
              <a:t>Composite or Base?</a:t>
            </a:r>
            <a:endParaRPr lang="en-US" b="1" dirty="0">
              <a:solidFill>
                <a:srgbClr val="FFC000"/>
              </a:solidFill>
              <a:effectLst>
                <a:outerShdw blurRad="38100" dist="38100" dir="2700000" algn="tl">
                  <a:srgbClr val="000000">
                    <a:alpha val="43137"/>
                  </a:srgbClr>
                </a:outerShdw>
              </a:effectLst>
            </a:endParaRPr>
          </a:p>
        </p:txBody>
      </p:sp>
      <p:grpSp>
        <p:nvGrpSpPr>
          <p:cNvPr id="11" name="Group 10"/>
          <p:cNvGrpSpPr/>
          <p:nvPr/>
        </p:nvGrpSpPr>
        <p:grpSpPr>
          <a:xfrm>
            <a:off x="1714500" y="4038600"/>
            <a:ext cx="3048000" cy="708124"/>
            <a:chOff x="1714500" y="4038600"/>
            <a:chExt cx="3048000" cy="708124"/>
          </a:xfrm>
        </p:grpSpPr>
        <p:sp>
          <p:nvSpPr>
            <p:cNvPr id="6" name="Oval 5"/>
            <p:cNvSpPr/>
            <p:nvPr/>
          </p:nvSpPr>
          <p:spPr>
            <a:xfrm>
              <a:off x="1714500" y="4038600"/>
              <a:ext cx="3048000" cy="708124"/>
            </a:xfrm>
            <a:prstGeom prst="ellipse">
              <a:avLst/>
            </a:prstGeom>
            <a:gradFill>
              <a:gsLst>
                <a:gs pos="0">
                  <a:srgbClr val="03D4A8"/>
                </a:gs>
                <a:gs pos="7000">
                  <a:srgbClr val="21D6E0"/>
                </a:gs>
                <a:gs pos="67000">
                  <a:srgbClr val="0087E6"/>
                </a:gs>
                <a:gs pos="100000">
                  <a:srgbClr val="005CBF"/>
                </a:gs>
              </a:gsLst>
              <a:path path="rect">
                <a:fillToRect l="100000" t="100000"/>
              </a:path>
            </a:gradFill>
            <a:ln>
              <a:gradFill flip="none" rotWithShape="1">
                <a:gsLst>
                  <a:gs pos="0">
                    <a:srgbClr val="03D4A8"/>
                  </a:gs>
                  <a:gs pos="25000">
                    <a:srgbClr val="21D6E0"/>
                  </a:gs>
                  <a:gs pos="75000">
                    <a:srgbClr val="0087E6"/>
                  </a:gs>
                  <a:gs pos="100000">
                    <a:srgbClr val="005CBF"/>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66900" y="4100393"/>
              <a:ext cx="2819400" cy="646331"/>
            </a:xfrm>
            <a:prstGeom prst="rect">
              <a:avLst/>
            </a:prstGeom>
            <a:noFill/>
            <a:ln>
              <a:noFill/>
            </a:ln>
          </p:spPr>
          <p:txBody>
            <a:bodyPr wrap="square" rtlCol="0">
              <a:spAutoFit/>
            </a:bodyPr>
            <a:lstStyle/>
            <a:p>
              <a:pPr algn="ctr"/>
              <a:r>
                <a:rPr lang="en-US" dirty="0" smtClean="0">
                  <a:solidFill>
                    <a:schemeClr val="bg1">
                      <a:lumMod val="85000"/>
                    </a:schemeClr>
                  </a:solidFill>
                  <a:effectLst>
                    <a:outerShdw blurRad="38100" dist="38100" dir="2700000" algn="tl">
                      <a:srgbClr val="000000">
                        <a:alpha val="43137"/>
                      </a:srgbClr>
                    </a:outerShdw>
                  </a:effectLst>
                </a:rPr>
                <a:t>You don’t know what you don’t know</a:t>
              </a:r>
              <a:endParaRPr lang="en-US" dirty="0">
                <a:solidFill>
                  <a:schemeClr val="bg1">
                    <a:lumMod val="85000"/>
                  </a:schemeClr>
                </a:solidFill>
                <a:effectLst>
                  <a:outerShdw blurRad="38100" dist="38100" dir="2700000" algn="tl">
                    <a:srgbClr val="000000">
                      <a:alpha val="43137"/>
                    </a:srgbClr>
                  </a:outerShdw>
                </a:effectLst>
              </a:endParaRPr>
            </a:p>
          </p:txBody>
        </p:sp>
      </p:grpSp>
      <p:sp>
        <p:nvSpPr>
          <p:cNvPr id="13" name="TextBox 12"/>
          <p:cNvSpPr txBox="1"/>
          <p:nvPr/>
        </p:nvSpPr>
        <p:spPr>
          <a:xfrm>
            <a:off x="6553200" y="6488668"/>
            <a:ext cx="1390124" cy="369332"/>
          </a:xfrm>
          <a:prstGeom prst="rect">
            <a:avLst/>
          </a:prstGeom>
          <a:noFill/>
        </p:spPr>
        <p:txBody>
          <a:bodyPr wrap="none" rtlCol="0">
            <a:spAutoFit/>
          </a:bodyPr>
          <a:lstStyle/>
          <a:p>
            <a:r>
              <a:rPr lang="en-US" dirty="0" smtClean="0">
                <a:solidFill>
                  <a:schemeClr val="tx2">
                    <a:lumMod val="40000"/>
                    <a:lumOff val="60000"/>
                  </a:schemeClr>
                </a:solidFill>
              </a:rPr>
              <a:t>garmin.com</a:t>
            </a:r>
            <a:endParaRPr lang="en-US" dirty="0">
              <a:solidFill>
                <a:schemeClr val="tx2">
                  <a:lumMod val="40000"/>
                  <a:lumOff val="60000"/>
                </a:schemeClr>
              </a:solidFill>
            </a:endParaRPr>
          </a:p>
        </p:txBody>
      </p:sp>
    </p:spTree>
    <p:extLst>
      <p:ext uri="{BB962C8B-B14F-4D97-AF65-F5344CB8AC3E}">
        <p14:creationId xmlns:p14="http://schemas.microsoft.com/office/powerpoint/2010/main" val="2895799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19</a:t>
            </a:fld>
            <a:endParaRPr lang="en-US" dirty="0"/>
          </a:p>
        </p:txBody>
      </p:sp>
      <p:pic>
        <p:nvPicPr>
          <p:cNvPr id="4098" name="Picture 2" descr="X:\joe.jurecka\Aviation\Conference SAWS\img_0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52400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What do you get?</a:t>
            </a:r>
            <a:endParaRPr lang="en-US" sz="3200" b="1" dirty="0">
              <a:effectLst>
                <a:outerShdw blurRad="38100" dist="38100" dir="2700000" algn="tl">
                  <a:srgbClr val="000000">
                    <a:alpha val="43137"/>
                  </a:srgbClr>
                </a:outerShdw>
              </a:effectLst>
            </a:endParaRPr>
          </a:p>
        </p:txBody>
      </p:sp>
      <p:cxnSp>
        <p:nvCxnSpPr>
          <p:cNvPr id="7" name="Straight Arrow Connector 6"/>
          <p:cNvCxnSpPr/>
          <p:nvPr/>
        </p:nvCxnSpPr>
        <p:spPr>
          <a:xfrm>
            <a:off x="2286000" y="2819400"/>
            <a:ext cx="1828800" cy="0"/>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223" y="1752600"/>
            <a:ext cx="2379177" cy="4924425"/>
          </a:xfrm>
          <a:prstGeom prst="rect">
            <a:avLst/>
          </a:prstGeom>
          <a:noFill/>
        </p:spPr>
        <p:txBody>
          <a:bodyPr wrap="square" rtlCol="0">
            <a:spAutoFit/>
          </a:bodyPr>
          <a:lstStyle/>
          <a:p>
            <a:r>
              <a:rPr lang="en-US" dirty="0" smtClean="0">
                <a:solidFill>
                  <a:srgbClr val="FFC000"/>
                </a:solidFill>
              </a:rPr>
              <a:t>Understand your</a:t>
            </a:r>
            <a:br>
              <a:rPr lang="en-US" dirty="0" smtClean="0">
                <a:solidFill>
                  <a:srgbClr val="FFC000"/>
                </a:solidFill>
              </a:rPr>
            </a:br>
            <a:r>
              <a:rPr lang="en-US" dirty="0" smtClean="0">
                <a:solidFill>
                  <a:srgbClr val="FFC000"/>
                </a:solidFill>
              </a:rPr>
              <a:t>timestamps!</a:t>
            </a:r>
          </a:p>
          <a:p>
            <a:endParaRPr lang="en-US" dirty="0">
              <a:solidFill>
                <a:srgbClr val="FFC000"/>
              </a:solidFill>
            </a:endParaRPr>
          </a:p>
          <a:p>
            <a:r>
              <a:rPr lang="en-US" dirty="0" smtClean="0">
                <a:solidFill>
                  <a:srgbClr val="FFC000"/>
                </a:solidFill>
              </a:rPr>
              <a:t>4 </a:t>
            </a:r>
            <a:r>
              <a:rPr lang="en-US" dirty="0" err="1" smtClean="0">
                <a:solidFill>
                  <a:srgbClr val="FFC000"/>
                </a:solidFill>
              </a:rPr>
              <a:t>mins</a:t>
            </a:r>
            <a:r>
              <a:rPr lang="en-US" dirty="0" smtClean="0">
                <a:solidFill>
                  <a:srgbClr val="FFC000"/>
                </a:solidFill>
              </a:rPr>
              <a:t> since what?</a:t>
            </a:r>
          </a:p>
          <a:p>
            <a:pPr lvl="1"/>
            <a:r>
              <a:rPr lang="en-US" sz="1600" dirty="0" smtClean="0">
                <a:solidFill>
                  <a:srgbClr val="FFC000"/>
                </a:solidFill>
              </a:rPr>
              <a:t>Base scan start or</a:t>
            </a:r>
          </a:p>
          <a:p>
            <a:pPr lvl="1"/>
            <a:r>
              <a:rPr lang="en-US" sz="1600" dirty="0" smtClean="0">
                <a:solidFill>
                  <a:srgbClr val="FFC000"/>
                </a:solidFill>
              </a:rPr>
              <a:t>Base scan finish or</a:t>
            </a:r>
          </a:p>
          <a:p>
            <a:pPr lvl="1"/>
            <a:r>
              <a:rPr lang="en-US" sz="1600" dirty="0" smtClean="0">
                <a:solidFill>
                  <a:srgbClr val="FFC000"/>
                </a:solidFill>
              </a:rPr>
              <a:t>Mosaic </a:t>
            </a:r>
            <a:r>
              <a:rPr lang="en-US" sz="1600" dirty="0" smtClean="0">
                <a:solidFill>
                  <a:srgbClr val="FFC000"/>
                </a:solidFill>
              </a:rPr>
              <a:t>creation or</a:t>
            </a:r>
          </a:p>
          <a:p>
            <a:pPr lvl="1"/>
            <a:r>
              <a:rPr lang="en-US" sz="1600" dirty="0" smtClean="0">
                <a:solidFill>
                  <a:srgbClr val="FFC000"/>
                </a:solidFill>
              </a:rPr>
              <a:t>When d</a:t>
            </a:r>
            <a:r>
              <a:rPr lang="en-US" sz="1600" dirty="0" smtClean="0">
                <a:solidFill>
                  <a:srgbClr val="FFC000"/>
                </a:solidFill>
              </a:rPr>
              <a:t>ownloaded</a:t>
            </a:r>
            <a:endParaRPr lang="en-US" sz="1600" dirty="0" smtClean="0">
              <a:solidFill>
                <a:srgbClr val="FFC000"/>
              </a:solidFill>
            </a:endParaRPr>
          </a:p>
          <a:p>
            <a:pPr lvl="1"/>
            <a:endParaRPr lang="en-US" sz="1600" dirty="0">
              <a:solidFill>
                <a:srgbClr val="FFC000"/>
              </a:solidFill>
            </a:endParaRPr>
          </a:p>
          <a:p>
            <a:r>
              <a:rPr lang="en-US" dirty="0" smtClean="0">
                <a:solidFill>
                  <a:srgbClr val="FFC000"/>
                </a:solidFill>
              </a:rPr>
              <a:t>Beware of filtering</a:t>
            </a:r>
            <a:r>
              <a:rPr lang="en-US" dirty="0" smtClean="0">
                <a:solidFill>
                  <a:srgbClr val="FFC000"/>
                </a:solidFill>
              </a:rPr>
              <a:t>!</a:t>
            </a:r>
            <a:br>
              <a:rPr lang="en-US" dirty="0" smtClean="0">
                <a:solidFill>
                  <a:srgbClr val="FFC000"/>
                </a:solidFill>
              </a:rPr>
            </a:br>
            <a:r>
              <a:rPr lang="en-US" sz="1050" b="1" dirty="0" smtClean="0">
                <a:solidFill>
                  <a:schemeClr val="bg1"/>
                </a:solidFill>
              </a:rPr>
              <a:t>Filtering means MISSING DATA</a:t>
            </a:r>
            <a:endParaRPr lang="en-US" dirty="0" smtClean="0">
              <a:solidFill>
                <a:srgbClr val="FFC000"/>
              </a:solidFill>
            </a:endParaRPr>
          </a:p>
          <a:p>
            <a:endParaRPr lang="en-US" dirty="0">
              <a:solidFill>
                <a:srgbClr val="FFC000"/>
              </a:solidFill>
            </a:endParaRPr>
          </a:p>
          <a:p>
            <a:r>
              <a:rPr lang="en-US" dirty="0" smtClean="0">
                <a:solidFill>
                  <a:srgbClr val="FFC000"/>
                </a:solidFill>
              </a:rPr>
              <a:t>Eliminating ground clutter also eliminates outflow boundaries</a:t>
            </a:r>
          </a:p>
          <a:p>
            <a:endParaRPr lang="en-US" dirty="0">
              <a:solidFill>
                <a:srgbClr val="FFC000"/>
              </a:solidFill>
            </a:endParaRPr>
          </a:p>
          <a:p>
            <a:endParaRPr lang="en-US" dirty="0">
              <a:solidFill>
                <a:srgbClr val="FFC000"/>
              </a:solidFill>
            </a:endParaRPr>
          </a:p>
        </p:txBody>
      </p:sp>
      <p:sp>
        <p:nvSpPr>
          <p:cNvPr id="9" name="TextBox 8"/>
          <p:cNvSpPr txBox="1"/>
          <p:nvPr/>
        </p:nvSpPr>
        <p:spPr>
          <a:xfrm>
            <a:off x="1981200" y="6428792"/>
            <a:ext cx="6451318" cy="369332"/>
          </a:xfrm>
          <a:prstGeom prst="rect">
            <a:avLst/>
          </a:prstGeom>
          <a:noFill/>
        </p:spPr>
        <p:txBody>
          <a:bodyPr wrap="none" rtlCol="0">
            <a:spAutoFit/>
          </a:bodyPr>
          <a:lstStyle/>
          <a:p>
            <a:r>
              <a:rPr lang="en-US" dirty="0">
                <a:solidFill>
                  <a:schemeClr val="tx2">
                    <a:lumMod val="40000"/>
                    <a:lumOff val="60000"/>
                  </a:schemeClr>
                </a:solidFill>
              </a:rPr>
              <a:t>https://bonanza36.files.wordpress.com/2012/11/img_0295.jpg</a:t>
            </a:r>
            <a:endParaRPr lang="en-US" dirty="0">
              <a:solidFill>
                <a:schemeClr val="tx2">
                  <a:lumMod val="40000"/>
                  <a:lumOff val="60000"/>
                </a:schemeClr>
              </a:solidFill>
            </a:endParaRPr>
          </a:p>
        </p:txBody>
      </p:sp>
    </p:spTree>
    <p:extLst>
      <p:ext uri="{BB962C8B-B14F-4D97-AF65-F5344CB8AC3E}">
        <p14:creationId xmlns:p14="http://schemas.microsoft.com/office/powerpoint/2010/main" val="2957337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Outline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solidFill>
                  <a:schemeClr val="bg1"/>
                </a:solidFill>
              </a:rPr>
              <a:t>Thunderstorm Hazards and morphology</a:t>
            </a:r>
          </a:p>
          <a:p>
            <a:r>
              <a:rPr lang="en-US" dirty="0" smtClean="0">
                <a:solidFill>
                  <a:schemeClr val="bg1"/>
                </a:solidFill>
              </a:rPr>
              <a:t>Radar limitations</a:t>
            </a:r>
          </a:p>
          <a:p>
            <a:r>
              <a:rPr lang="en-US" dirty="0">
                <a:solidFill>
                  <a:schemeClr val="bg1"/>
                </a:solidFill>
              </a:rPr>
              <a:t>In flight radar</a:t>
            </a:r>
          </a:p>
          <a:p>
            <a:r>
              <a:rPr lang="en-US" dirty="0" smtClean="0">
                <a:solidFill>
                  <a:schemeClr val="bg1"/>
                </a:solidFill>
              </a:rPr>
              <a:t>Radar vs. visual</a:t>
            </a:r>
          </a:p>
          <a:p>
            <a:r>
              <a:rPr lang="en-US" dirty="0" smtClean="0">
                <a:solidFill>
                  <a:schemeClr val="bg1"/>
                </a:solidFill>
              </a:rPr>
              <a:t>Avoidance tips</a:t>
            </a:r>
          </a:p>
          <a:p>
            <a:r>
              <a:rPr lang="en-US" dirty="0" smtClean="0">
                <a:solidFill>
                  <a:schemeClr val="bg1"/>
                </a:solidFill>
              </a:rPr>
              <a:t>Scenarios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a:t>
            </a:fld>
            <a:endParaRPr lang="en-US" dirty="0"/>
          </a:p>
        </p:txBody>
      </p:sp>
    </p:spTree>
    <p:extLst>
      <p:ext uri="{BB962C8B-B14F-4D97-AF65-F5344CB8AC3E}">
        <p14:creationId xmlns:p14="http://schemas.microsoft.com/office/powerpoint/2010/main" val="916906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May 23 2011 Ozona, TX</a:t>
            </a: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20</a:t>
            </a:fld>
            <a:endParaRPr lang="en-US" dirty="0"/>
          </a:p>
        </p:txBody>
      </p:sp>
      <p:pic>
        <p:nvPicPr>
          <p:cNvPr id="1027" name="Picture 3" descr="X:\matthew.ziebell\misx pics\may2011_ozona_superc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7391400" cy="49250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photos4u2c.files.wordpress.com/2011/05/may-2011-airbus-320-radar-thunderst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2" y="2438400"/>
            <a:ext cx="3498781" cy="34358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3792" y="6308275"/>
            <a:ext cx="6541150" cy="369332"/>
          </a:xfrm>
          <a:prstGeom prst="rect">
            <a:avLst/>
          </a:prstGeom>
          <a:noFill/>
        </p:spPr>
        <p:txBody>
          <a:bodyPr wrap="none" rtlCol="0">
            <a:spAutoFit/>
          </a:bodyPr>
          <a:lstStyle/>
          <a:p>
            <a:r>
              <a:rPr lang="en-US" dirty="0">
                <a:solidFill>
                  <a:schemeClr val="tx2">
                    <a:lumMod val="40000"/>
                    <a:lumOff val="60000"/>
                  </a:schemeClr>
                </a:solidFill>
              </a:rPr>
              <a:t>http://www.photos4u2c.net/2011/05/26/the-atmosphere-is-ripe/</a:t>
            </a:r>
          </a:p>
        </p:txBody>
      </p:sp>
      <p:sp>
        <p:nvSpPr>
          <p:cNvPr id="3" name="Isosceles Triangle 2"/>
          <p:cNvSpPr/>
          <p:nvPr/>
        </p:nvSpPr>
        <p:spPr>
          <a:xfrm rot="10800000" flipH="1">
            <a:off x="1588429" y="1292352"/>
            <a:ext cx="508596" cy="3727704"/>
          </a:xfrm>
          <a:prstGeom prst="triangle">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flipH="1">
            <a:off x="1738162" y="1706880"/>
            <a:ext cx="209130" cy="3313176"/>
          </a:xfrm>
          <a:prstGeom prst="triangle">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66546" y="1292352"/>
            <a:ext cx="2175532" cy="369332"/>
          </a:xfrm>
          <a:prstGeom prst="rect">
            <a:avLst/>
          </a:prstGeom>
          <a:noFill/>
        </p:spPr>
        <p:txBody>
          <a:bodyPr wrap="none" rtlCol="0">
            <a:spAutoFit/>
          </a:bodyPr>
          <a:lstStyle/>
          <a:p>
            <a:r>
              <a:rPr lang="en-US" i="1" dirty="0">
                <a:solidFill>
                  <a:schemeClr val="bg1"/>
                </a:solidFill>
              </a:rPr>
              <a:t>Typical GA radar 7°</a:t>
            </a:r>
          </a:p>
        </p:txBody>
      </p:sp>
      <p:sp>
        <p:nvSpPr>
          <p:cNvPr id="10" name="TextBox 9"/>
          <p:cNvSpPr txBox="1"/>
          <p:nvPr/>
        </p:nvSpPr>
        <p:spPr>
          <a:xfrm>
            <a:off x="2066546" y="1673352"/>
            <a:ext cx="2607317" cy="369332"/>
          </a:xfrm>
          <a:prstGeom prst="rect">
            <a:avLst/>
          </a:prstGeom>
          <a:noFill/>
        </p:spPr>
        <p:txBody>
          <a:bodyPr wrap="none" rtlCol="0">
            <a:spAutoFit/>
          </a:bodyPr>
          <a:lstStyle/>
          <a:p>
            <a:r>
              <a:rPr lang="en-US" i="1" dirty="0" smtClean="0">
                <a:solidFill>
                  <a:schemeClr val="bg1"/>
                </a:solidFill>
              </a:rPr>
              <a:t>Typical  airline </a:t>
            </a:r>
            <a:r>
              <a:rPr lang="en-US" i="1" dirty="0">
                <a:solidFill>
                  <a:schemeClr val="bg1"/>
                </a:solidFill>
              </a:rPr>
              <a:t>r</a:t>
            </a:r>
            <a:r>
              <a:rPr lang="en-US" i="1" dirty="0" smtClean="0">
                <a:solidFill>
                  <a:schemeClr val="bg1"/>
                </a:solidFill>
              </a:rPr>
              <a:t>adar 3°</a:t>
            </a:r>
            <a:endParaRPr lang="en-US" i="1" dirty="0">
              <a:solidFill>
                <a:schemeClr val="bg1"/>
              </a:solidFill>
            </a:endParaRPr>
          </a:p>
        </p:txBody>
      </p:sp>
      <p:sp>
        <p:nvSpPr>
          <p:cNvPr id="11" name="Isosceles Triangle 10"/>
          <p:cNvSpPr/>
          <p:nvPr/>
        </p:nvSpPr>
        <p:spPr>
          <a:xfrm rot="10800000" flipH="1">
            <a:off x="1813876" y="1267968"/>
            <a:ext cx="57702" cy="3752088"/>
          </a:xfrm>
          <a:prstGeom prst="triangle">
            <a:avLst/>
          </a:prstGeom>
          <a:solidFill>
            <a:schemeClr val="bg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222" y="1322832"/>
            <a:ext cx="1816523" cy="369332"/>
          </a:xfrm>
          <a:prstGeom prst="rect">
            <a:avLst/>
          </a:prstGeom>
          <a:noFill/>
        </p:spPr>
        <p:txBody>
          <a:bodyPr wrap="none" rtlCol="0">
            <a:spAutoFit/>
          </a:bodyPr>
          <a:lstStyle/>
          <a:p>
            <a:r>
              <a:rPr lang="en-US" i="1" dirty="0" smtClean="0">
                <a:solidFill>
                  <a:schemeClr val="bg1"/>
                </a:solidFill>
              </a:rPr>
              <a:t>WSR 88D 0.95°</a:t>
            </a:r>
            <a:endParaRPr lang="en-US" i="1" dirty="0">
              <a:solidFill>
                <a:schemeClr val="bg1"/>
              </a:solidFill>
            </a:endParaRPr>
          </a:p>
        </p:txBody>
      </p:sp>
      <p:pic>
        <p:nvPicPr>
          <p:cNvPr id="2050" name="Picture 2" descr="http://www.eng.mu.edu/~richiej/AntennaRange/Antenna_Range/Transmit_side_files/droppedImag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755" y="2743200"/>
            <a:ext cx="5027645" cy="273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55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additive="base">
                                        <p:cTn id="12" dur="500" fill="hold"/>
                                        <p:tgtEl>
                                          <p:spTgt spid="1029"/>
                                        </p:tgtEl>
                                        <p:attrNameLst>
                                          <p:attrName>ppt_x</p:attrName>
                                        </p:attrNameLst>
                                      </p:cBhvr>
                                      <p:tavLst>
                                        <p:tav tm="0">
                                          <p:val>
                                            <p:strVal val="#ppt_x"/>
                                          </p:val>
                                        </p:tav>
                                        <p:tav tm="100000">
                                          <p:val>
                                            <p:strVal val="#ppt_x"/>
                                          </p:val>
                                        </p:tav>
                                      </p:tavLst>
                                    </p:anim>
                                    <p:anim calcmode="lin" valueType="num">
                                      <p:cBhvr additive="base">
                                        <p:cTn id="13"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6" grpId="0"/>
      <p:bldP spid="10" grpId="0"/>
      <p:bldP spid="10" grpId="1"/>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May 23 2011 </a:t>
            </a:r>
            <a:r>
              <a:rPr lang="en-US" sz="3200" b="1" dirty="0" smtClean="0">
                <a:effectLst>
                  <a:outerShdw blurRad="38100" dist="38100" dir="2700000" algn="tl">
                    <a:srgbClr val="000000">
                      <a:alpha val="43137"/>
                    </a:srgbClr>
                  </a:outerShdw>
                </a:effectLst>
              </a:rPr>
              <a:t>Ozona, TX</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109"/>
            <a:ext cx="6477000" cy="5720891"/>
          </a:xfrm>
          <a:prstGeom prst="rect">
            <a:avLst/>
          </a:prstGeom>
        </p:spPr>
      </p:pic>
      <p:pic>
        <p:nvPicPr>
          <p:cNvPr id="1028" name="Picture 4" descr="http://png-2.findicons.com/files/icons/949/token/128/airplan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2204" y="5485459"/>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31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May 23 2011 Ozona, TX</a:t>
            </a: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22</a:t>
            </a:fld>
            <a:endParaRPr lang="en-US" dirty="0"/>
          </a:p>
        </p:txBody>
      </p:sp>
      <p:sp>
        <p:nvSpPr>
          <p:cNvPr id="5" name="Rectangle 4"/>
          <p:cNvSpPr/>
          <p:nvPr/>
        </p:nvSpPr>
        <p:spPr>
          <a:xfrm>
            <a:off x="3490037" y="3244334"/>
            <a:ext cx="2163926" cy="369332"/>
          </a:xfrm>
          <a:prstGeom prst="rect">
            <a:avLst/>
          </a:prstGeom>
        </p:spPr>
        <p:txBody>
          <a:bodyPr wrap="none">
            <a:spAutoFit/>
          </a:bodyPr>
          <a:lstStyle/>
          <a:p>
            <a:r>
              <a:rPr lang="en-US" dirty="0"/>
              <a:t>May 27? 2011 DRT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 y="1110638"/>
            <a:ext cx="6471976" cy="5747362"/>
          </a:xfrm>
          <a:prstGeom prst="rect">
            <a:avLst/>
          </a:prstGeom>
        </p:spPr>
      </p:pic>
      <p:pic>
        <p:nvPicPr>
          <p:cNvPr id="7" name="Picture 4" descr="http://png-2.findicons.com/files/icons/949/token/128/airplan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69028" y="5479080"/>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67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84868"/>
            <a:ext cx="6895291" cy="5694468"/>
          </a:xfrm>
          <a:prstGeom prst="rect">
            <a:avLst/>
          </a:prstGeom>
        </p:spPr>
      </p:pic>
      <p:sp>
        <p:nvSpPr>
          <p:cNvPr id="2" name="Title 1"/>
          <p:cNvSpPr>
            <a:spLocks noGrp="1"/>
          </p:cNvSpPr>
          <p:nvPr>
            <p:ph type="title"/>
          </p:nvPr>
        </p:nvSpPr>
        <p:spPr>
          <a:xfrm>
            <a:off x="457200" y="274638"/>
            <a:ext cx="8229600" cy="563562"/>
          </a:xfrm>
        </p:spPr>
        <p:txBody>
          <a:bodyPr/>
          <a:lstStyle/>
          <a:p>
            <a:pPr algn="l"/>
            <a:r>
              <a:rPr lang="en-US" sz="3200" b="1" dirty="0" smtClean="0">
                <a:effectLst>
                  <a:outerShdw blurRad="38100" dist="38100" dir="2700000" algn="tl">
                    <a:srgbClr val="000000">
                      <a:alpha val="43137"/>
                    </a:srgbClr>
                  </a:outerShdw>
                </a:effectLst>
              </a:rPr>
              <a:t>Volumetric Radar</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23</a:t>
            </a:fld>
            <a:endParaRPr lang="en-US" dirty="0"/>
          </a:p>
        </p:txBody>
      </p:sp>
      <p:pic>
        <p:nvPicPr>
          <p:cNvPr id="5" name="Picture 3" descr="X:\matthew.ziebell\misx pics\may2011_ozona_supercell.jpg"/>
          <p:cNvPicPr>
            <a:picLocks noChangeAspect="1" noChangeArrowheads="1"/>
          </p:cNvPicPr>
          <p:nvPr/>
        </p:nvPicPr>
        <p:blipFill rotWithShape="1">
          <a:blip r:embed="rId3">
            <a:extLst>
              <a:ext uri="{28A0092B-C50C-407E-A947-70E740481C1C}">
                <a14:useLocalDpi xmlns:a14="http://schemas.microsoft.com/office/drawing/2010/main" val="0"/>
              </a:ext>
            </a:extLst>
          </a:blip>
          <a:srcRect l="2" r="20603"/>
          <a:stretch/>
        </p:blipFill>
        <p:spPr bwMode="auto">
          <a:xfrm>
            <a:off x="5005531" y="1905000"/>
            <a:ext cx="3931920" cy="329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87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18 Jun 2009</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24</a:t>
            </a:fld>
            <a:endParaRPr lang="en-US" dirty="0"/>
          </a:p>
        </p:txBody>
      </p:sp>
      <p:pic>
        <p:nvPicPr>
          <p:cNvPr id="6" name="TTUHaboob-2011Oct17.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600200"/>
            <a:ext cx="6096000" cy="4572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281374"/>
            <a:ext cx="7597110" cy="5209651"/>
          </a:xfrm>
          <a:prstGeom prst="rect">
            <a:avLst/>
          </a:prstGeom>
        </p:spPr>
      </p:pic>
    </p:spTree>
    <p:extLst>
      <p:ext uri="{BB962C8B-B14F-4D97-AF65-F5344CB8AC3E}">
        <p14:creationId xmlns:p14="http://schemas.microsoft.com/office/powerpoint/2010/main" val="2600722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18 Jun </a:t>
            </a:r>
            <a:r>
              <a:rPr lang="en-US" sz="3200" b="1" dirty="0" smtClean="0">
                <a:effectLst>
                  <a:outerShdw blurRad="38100" dist="38100" dir="2700000" algn="tl">
                    <a:srgbClr val="000000">
                      <a:alpha val="43137"/>
                    </a:srgbClr>
                  </a:outerShdw>
                </a:effectLst>
              </a:rPr>
              <a:t>2009 Haboob</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25</a:t>
            </a:fld>
            <a:endParaRPr lang="en-US" dirty="0"/>
          </a:p>
        </p:txBody>
      </p:sp>
      <p:pic>
        <p:nvPicPr>
          <p:cNvPr id="5" name="Picture 2" descr="http://www.srh.noaa.gov/images/lub/events/2009/20090618_haboob/lindley_haboo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588616"/>
            <a:ext cx="7543800" cy="4840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5867400"/>
            <a:ext cx="4559261" cy="584775"/>
          </a:xfrm>
          <a:prstGeom prst="rect">
            <a:avLst/>
          </a:prstGeom>
          <a:noFill/>
        </p:spPr>
        <p:txBody>
          <a:bodyPr wrap="none" rtlCol="0">
            <a:spAutoFit/>
          </a:bodyPr>
          <a:lstStyle/>
          <a:p>
            <a:r>
              <a:rPr lang="en-US" sz="3200" dirty="0" smtClean="0">
                <a:solidFill>
                  <a:srgbClr val="FFFF00"/>
                </a:solidFill>
              </a:rPr>
              <a:t>Haboob+C182 = 2 dead</a:t>
            </a:r>
            <a:endParaRPr lang="en-US" sz="3200" dirty="0">
              <a:solidFill>
                <a:srgbClr val="FFFF00"/>
              </a:solidFill>
            </a:endParaRPr>
          </a:p>
        </p:txBody>
      </p:sp>
      <p:sp>
        <p:nvSpPr>
          <p:cNvPr id="3" name="TextBox 2"/>
          <p:cNvSpPr txBox="1"/>
          <p:nvPr/>
        </p:nvSpPr>
        <p:spPr>
          <a:xfrm>
            <a:off x="6248400" y="6430738"/>
            <a:ext cx="2129686" cy="369332"/>
          </a:xfrm>
          <a:prstGeom prst="rect">
            <a:avLst/>
          </a:prstGeom>
          <a:noFill/>
        </p:spPr>
        <p:txBody>
          <a:bodyPr wrap="none" rtlCol="0">
            <a:spAutoFit/>
          </a:bodyPr>
          <a:lstStyle/>
          <a:p>
            <a:r>
              <a:rPr lang="en-US" dirty="0" smtClean="0">
                <a:solidFill>
                  <a:schemeClr val="tx2">
                    <a:lumMod val="40000"/>
                    <a:lumOff val="60000"/>
                  </a:schemeClr>
                </a:solidFill>
              </a:rPr>
              <a:t>Todd Lindley, NWS</a:t>
            </a:r>
            <a:endParaRPr lang="en-US" dirty="0">
              <a:solidFill>
                <a:schemeClr val="tx2">
                  <a:lumMod val="40000"/>
                  <a:lumOff val="60000"/>
                </a:schemeClr>
              </a:solidFill>
            </a:endParaRPr>
          </a:p>
        </p:txBody>
      </p:sp>
    </p:spTree>
    <p:extLst>
      <p:ext uri="{BB962C8B-B14F-4D97-AF65-F5344CB8AC3E}">
        <p14:creationId xmlns:p14="http://schemas.microsoft.com/office/powerpoint/2010/main" val="3181318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a:effectLst>
                  <a:outerShdw blurRad="38100" dist="38100" dir="2700000" algn="tl">
                    <a:srgbClr val="000000">
                      <a:alpha val="43137"/>
                    </a:srgbClr>
                  </a:outerShdw>
                </a:effectLst>
              </a:rPr>
              <a:t>18 Jun 2009 Haboob</a:t>
            </a: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26</a:t>
            </a:fld>
            <a:endParaRPr lang="en-US" dirty="0"/>
          </a:p>
        </p:txBody>
      </p:sp>
      <p:pic>
        <p:nvPicPr>
          <p:cNvPr id="3" name="TTUHaboob-2011Oct17.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71600"/>
            <a:ext cx="6096000" cy="4572000"/>
          </a:xfrm>
          <a:prstGeom prst="rect">
            <a:avLst/>
          </a:prstGeom>
        </p:spPr>
      </p:pic>
      <p:sp>
        <p:nvSpPr>
          <p:cNvPr id="6" name="TextBox 5"/>
          <p:cNvSpPr txBox="1"/>
          <p:nvPr/>
        </p:nvSpPr>
        <p:spPr>
          <a:xfrm>
            <a:off x="4648200" y="6428209"/>
            <a:ext cx="3668825" cy="369332"/>
          </a:xfrm>
          <a:prstGeom prst="rect">
            <a:avLst/>
          </a:prstGeom>
          <a:noFill/>
        </p:spPr>
        <p:txBody>
          <a:bodyPr wrap="none" rtlCol="0">
            <a:spAutoFit/>
          </a:bodyPr>
          <a:lstStyle/>
          <a:p>
            <a:r>
              <a:rPr lang="en-US" dirty="0" smtClean="0">
                <a:solidFill>
                  <a:schemeClr val="tx2">
                    <a:lumMod val="40000"/>
                    <a:lumOff val="60000"/>
                  </a:schemeClr>
                </a:solidFill>
              </a:rPr>
              <a:t>Texas Tech Atmospheric Sciences</a:t>
            </a:r>
            <a:endParaRPr lang="en-US" dirty="0">
              <a:solidFill>
                <a:schemeClr val="tx2">
                  <a:lumMod val="40000"/>
                  <a:lumOff val="60000"/>
                </a:schemeClr>
              </a:solidFill>
            </a:endParaRPr>
          </a:p>
        </p:txBody>
      </p:sp>
    </p:spTree>
    <p:extLst>
      <p:ext uri="{BB962C8B-B14F-4D97-AF65-F5344CB8AC3E}">
        <p14:creationId xmlns:p14="http://schemas.microsoft.com/office/powerpoint/2010/main" val="1234523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Deviant Motion</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27</a:t>
            </a:fld>
            <a:endParaRPr lang="en-US" dirty="0"/>
          </a:p>
        </p:txBody>
      </p:sp>
      <p:pic>
        <p:nvPicPr>
          <p:cNvPr id="9218" name="Picture 2" descr="Regional radar animation from 8:28 to 9:38 pm Tuesday evening (12 June 2012).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715000" cy="54387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2133600" y="3348912"/>
            <a:ext cx="685800" cy="228600"/>
          </a:xfrm>
          <a:prstGeom prst="straightConnector1">
            <a:avLst/>
          </a:prstGeom>
          <a:ln w="47625">
            <a:solidFill>
              <a:srgbClr val="FFC00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152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lgn="l"/>
            <a:r>
              <a:rPr lang="en-US" sz="3200" b="1" dirty="0" smtClean="0">
                <a:effectLst>
                  <a:outerShdw blurRad="38100" dist="38100" dir="2700000" algn="tl">
                    <a:srgbClr val="000000">
                      <a:alpha val="43137"/>
                    </a:srgbClr>
                  </a:outerShdw>
                </a:effectLst>
              </a:rPr>
              <a:t>Some rough guidelines</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525963"/>
          </a:xfrm>
        </p:spPr>
        <p:txBody>
          <a:bodyPr/>
          <a:lstStyle/>
          <a:p>
            <a:r>
              <a:rPr lang="en-US" sz="1800" dirty="0" smtClean="0">
                <a:solidFill>
                  <a:schemeClr val="bg1">
                    <a:lumMod val="85000"/>
                  </a:schemeClr>
                </a:solidFill>
              </a:rPr>
              <a:t>Know the mean storm motion before departure.  This is typically the average of the 3000’-30000’ winds.</a:t>
            </a:r>
          </a:p>
          <a:p>
            <a:r>
              <a:rPr lang="en-US" sz="1800" dirty="0" smtClean="0">
                <a:solidFill>
                  <a:schemeClr val="bg1">
                    <a:lumMod val="85000"/>
                  </a:schemeClr>
                </a:solidFill>
              </a:rPr>
              <a:t>Avoid </a:t>
            </a:r>
            <a:r>
              <a:rPr lang="en-US" sz="1800" dirty="0" smtClean="0">
                <a:solidFill>
                  <a:schemeClr val="bg1">
                    <a:lumMod val="85000"/>
                  </a:schemeClr>
                </a:solidFill>
              </a:rPr>
              <a:t>the </a:t>
            </a:r>
            <a:r>
              <a:rPr lang="en-US" sz="1800" dirty="0" err="1" smtClean="0">
                <a:solidFill>
                  <a:schemeClr val="bg1">
                    <a:lumMod val="85000"/>
                  </a:schemeClr>
                </a:solidFill>
              </a:rPr>
              <a:t>vicinit</a:t>
            </a:r>
            <a:r>
              <a:rPr lang="en-US" sz="1800" dirty="0" smtClean="0">
                <a:solidFill>
                  <a:schemeClr val="bg1">
                    <a:lumMod val="85000"/>
                  </a:schemeClr>
                </a:solidFill>
              </a:rPr>
              <a:t> all </a:t>
            </a:r>
            <a:r>
              <a:rPr lang="en-US" sz="1800" dirty="0">
                <a:solidFill>
                  <a:schemeClr val="bg1">
                    <a:lumMod val="85000"/>
                  </a:schemeClr>
                </a:solidFill>
              </a:rPr>
              <a:t>thunderstorms. </a:t>
            </a:r>
            <a:r>
              <a:rPr lang="en-US" sz="1800" dirty="0" smtClean="0">
                <a:solidFill>
                  <a:schemeClr val="bg1">
                    <a:lumMod val="85000"/>
                  </a:schemeClr>
                </a:solidFill>
              </a:rPr>
              <a:t> </a:t>
            </a:r>
          </a:p>
          <a:p>
            <a:r>
              <a:rPr lang="en-US" sz="1800" dirty="0" smtClean="0">
                <a:solidFill>
                  <a:schemeClr val="bg1">
                    <a:lumMod val="85000"/>
                  </a:schemeClr>
                </a:solidFill>
              </a:rPr>
              <a:t>Never </a:t>
            </a:r>
            <a:r>
              <a:rPr lang="en-US" sz="1800" dirty="0">
                <a:solidFill>
                  <a:schemeClr val="bg1">
                    <a:lumMod val="85000"/>
                  </a:schemeClr>
                </a:solidFill>
              </a:rPr>
              <a:t>go closer than 5 miles to any visible storm cloud with overhanging areas, and strongly consider increasing that distance to 20 miles or more</a:t>
            </a:r>
            <a:r>
              <a:rPr lang="en-US" sz="1800" dirty="0" smtClean="0">
                <a:solidFill>
                  <a:schemeClr val="bg1">
                    <a:lumMod val="85000"/>
                  </a:schemeClr>
                </a:solidFill>
              </a:rPr>
              <a:t>.</a:t>
            </a:r>
          </a:p>
          <a:p>
            <a:r>
              <a:rPr lang="en-US" sz="1800" dirty="0" smtClean="0">
                <a:solidFill>
                  <a:schemeClr val="bg1">
                    <a:lumMod val="85000"/>
                  </a:schemeClr>
                </a:solidFill>
              </a:rPr>
              <a:t>You </a:t>
            </a:r>
            <a:r>
              <a:rPr lang="en-US" sz="1800" dirty="0">
                <a:solidFill>
                  <a:schemeClr val="bg1">
                    <a:lumMod val="85000"/>
                  </a:schemeClr>
                </a:solidFill>
              </a:rPr>
              <a:t>can encounter hail and violent turbulence anywhere within 20 miles of very strong thunderstorms. </a:t>
            </a:r>
            <a:endParaRPr lang="en-US" sz="1800" dirty="0" smtClean="0">
              <a:solidFill>
                <a:schemeClr val="bg1">
                  <a:lumMod val="85000"/>
                </a:schemeClr>
              </a:solidFill>
            </a:endParaRPr>
          </a:p>
          <a:p>
            <a:r>
              <a:rPr lang="en-US" sz="1800" dirty="0" smtClean="0">
                <a:solidFill>
                  <a:schemeClr val="bg1">
                    <a:lumMod val="85000"/>
                  </a:schemeClr>
                </a:solidFill>
              </a:rPr>
              <a:t>Do </a:t>
            </a:r>
            <a:r>
              <a:rPr lang="en-US" sz="1800" dirty="0">
                <a:solidFill>
                  <a:schemeClr val="bg1">
                    <a:lumMod val="85000"/>
                  </a:schemeClr>
                </a:solidFill>
              </a:rPr>
              <a:t>not attempt flight beneath thunderstorms, even when visibility is good, because of the destructive potential of shear turbulence in these areas. </a:t>
            </a:r>
            <a:endParaRPr lang="en-US" sz="1800" dirty="0" smtClean="0">
              <a:solidFill>
                <a:schemeClr val="bg1">
                  <a:lumMod val="85000"/>
                </a:schemeClr>
              </a:solidFill>
            </a:endParaRPr>
          </a:p>
          <a:p>
            <a:r>
              <a:rPr lang="en-US" sz="1800" dirty="0" smtClean="0">
                <a:solidFill>
                  <a:schemeClr val="bg1">
                    <a:lumMod val="85000"/>
                  </a:schemeClr>
                </a:solidFill>
              </a:rPr>
              <a:t>At </a:t>
            </a:r>
            <a:r>
              <a:rPr lang="en-US" sz="1800" dirty="0">
                <a:solidFill>
                  <a:schemeClr val="bg1">
                    <a:lumMod val="85000"/>
                  </a:schemeClr>
                </a:solidFill>
              </a:rPr>
              <a:t>the first sign of turbulence, reduce airspeed immediately to the manufacturer's recommended airspeed for turbulent air penetration for a specific gross weight (that is, maneuvering speed, or </a:t>
            </a:r>
            <a:r>
              <a:rPr lang="en-US" sz="1800" dirty="0" err="1">
                <a:solidFill>
                  <a:schemeClr val="bg1">
                    <a:lumMod val="85000"/>
                  </a:schemeClr>
                </a:solidFill>
              </a:rPr>
              <a:t>Va</a:t>
            </a:r>
            <a:r>
              <a:rPr lang="en-US" sz="1800" dirty="0">
                <a:solidFill>
                  <a:schemeClr val="bg1">
                    <a:lumMod val="85000"/>
                  </a:schemeClr>
                </a:solidFill>
              </a:rPr>
              <a:t>).</a:t>
            </a: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28</a:t>
            </a:fld>
            <a:endParaRPr lang="en-US" dirty="0"/>
          </a:p>
        </p:txBody>
      </p:sp>
      <p:sp>
        <p:nvSpPr>
          <p:cNvPr id="5" name="TextBox 4"/>
          <p:cNvSpPr txBox="1"/>
          <p:nvPr/>
        </p:nvSpPr>
        <p:spPr>
          <a:xfrm>
            <a:off x="685800" y="6400800"/>
            <a:ext cx="8001000" cy="246221"/>
          </a:xfrm>
          <a:prstGeom prst="rect">
            <a:avLst/>
          </a:prstGeom>
          <a:noFill/>
        </p:spPr>
        <p:txBody>
          <a:bodyPr wrap="square" rtlCol="0">
            <a:spAutoFit/>
          </a:bodyPr>
          <a:lstStyle/>
          <a:p>
            <a:r>
              <a:rPr lang="en-US" sz="1000" dirty="0">
                <a:solidFill>
                  <a:schemeClr val="tx2">
                    <a:lumMod val="40000"/>
                    <a:lumOff val="60000"/>
                  </a:schemeClr>
                </a:solidFill>
              </a:rPr>
              <a:t>https://www.faasafety.gov/files/gslac/library/documents/2011/Aug/56397/FAA%20P-8740-12%20Thunderstorms[hi-res]%20branded.pdf</a:t>
            </a:r>
          </a:p>
        </p:txBody>
      </p:sp>
    </p:spTree>
    <p:extLst>
      <p:ext uri="{BB962C8B-B14F-4D97-AF65-F5344CB8AC3E}">
        <p14:creationId xmlns:p14="http://schemas.microsoft.com/office/powerpoint/2010/main" val="644092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More rough guidelines</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sz="1800" dirty="0" smtClean="0">
                <a:solidFill>
                  <a:schemeClr val="bg1">
                    <a:lumMod val="85000"/>
                  </a:schemeClr>
                </a:solidFill>
              </a:rPr>
              <a:t>If </a:t>
            </a:r>
            <a:r>
              <a:rPr lang="en-US" sz="1800" dirty="0">
                <a:solidFill>
                  <a:schemeClr val="bg1">
                    <a:lumMod val="85000"/>
                  </a:schemeClr>
                </a:solidFill>
              </a:rPr>
              <a:t>radar paints "moderate" or "heavy" precipitation (previously Level 2 or Level 3; see box on page 18), maintain at least 20 miles separation from the moderate echoes.</a:t>
            </a:r>
          </a:p>
          <a:p>
            <a:r>
              <a:rPr lang="en-US" sz="1800" dirty="0" smtClean="0">
                <a:solidFill>
                  <a:schemeClr val="bg1">
                    <a:lumMod val="85000"/>
                  </a:schemeClr>
                </a:solidFill>
              </a:rPr>
              <a:t>When </a:t>
            </a:r>
            <a:r>
              <a:rPr lang="en-US" sz="1800" dirty="0">
                <a:solidFill>
                  <a:schemeClr val="bg1">
                    <a:lumMod val="85000"/>
                  </a:schemeClr>
                </a:solidFill>
              </a:rPr>
              <a:t>deviating around storms, maneuver on the upwind side so wind isn't carrying the storm toward you, and to avoid hail that might spew from the anvil top.</a:t>
            </a:r>
          </a:p>
          <a:p>
            <a:r>
              <a:rPr lang="en-US" sz="1800" dirty="0" smtClean="0">
                <a:solidFill>
                  <a:schemeClr val="bg1">
                    <a:lumMod val="85000"/>
                  </a:schemeClr>
                </a:solidFill>
              </a:rPr>
              <a:t>Avoid </a:t>
            </a:r>
            <a:r>
              <a:rPr lang="en-US" sz="1800" dirty="0">
                <a:solidFill>
                  <a:schemeClr val="bg1">
                    <a:lumMod val="85000"/>
                  </a:schemeClr>
                </a:solidFill>
              </a:rPr>
              <a:t>flying under thunderstorm cells themselves, where you may find powerful turbulence and intense rain or hail.</a:t>
            </a:r>
          </a:p>
          <a:p>
            <a:endParaRPr lang="en-US" sz="1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29</a:t>
            </a:fld>
            <a:endParaRPr lang="en-US" dirty="0"/>
          </a:p>
        </p:txBody>
      </p:sp>
      <p:sp>
        <p:nvSpPr>
          <p:cNvPr id="5" name="TextBox 4"/>
          <p:cNvSpPr txBox="1"/>
          <p:nvPr/>
        </p:nvSpPr>
        <p:spPr>
          <a:xfrm>
            <a:off x="762000" y="6477000"/>
            <a:ext cx="8186921" cy="369332"/>
          </a:xfrm>
          <a:prstGeom prst="rect">
            <a:avLst/>
          </a:prstGeom>
          <a:noFill/>
        </p:spPr>
        <p:txBody>
          <a:bodyPr wrap="none" rtlCol="0">
            <a:spAutoFit/>
          </a:bodyPr>
          <a:lstStyle/>
          <a:p>
            <a:r>
              <a:rPr lang="en-US" dirty="0">
                <a:solidFill>
                  <a:schemeClr val="tx2">
                    <a:lumMod val="40000"/>
                    <a:lumOff val="60000"/>
                  </a:schemeClr>
                </a:solidFill>
              </a:rPr>
              <a:t>http://www.aviationsafetymagazine.com/airplane/Flying-In-Thunderstorms.html</a:t>
            </a:r>
          </a:p>
        </p:txBody>
      </p:sp>
    </p:spTree>
    <p:extLst>
      <p:ext uri="{BB962C8B-B14F-4D97-AF65-F5344CB8AC3E}">
        <p14:creationId xmlns:p14="http://schemas.microsoft.com/office/powerpoint/2010/main" val="372977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US Thunderstorm Distribution</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a:t>
            </a:fld>
            <a:endParaRPr lang="en-US" dirty="0"/>
          </a:p>
        </p:txBody>
      </p:sp>
      <p:grpSp>
        <p:nvGrpSpPr>
          <p:cNvPr id="5" name="Group 5"/>
          <p:cNvGrpSpPr>
            <a:grpSpLocks/>
          </p:cNvGrpSpPr>
          <p:nvPr/>
        </p:nvGrpSpPr>
        <p:grpSpPr bwMode="auto">
          <a:xfrm>
            <a:off x="498475" y="1295400"/>
            <a:ext cx="8147050" cy="5359400"/>
            <a:chOff x="609600" y="1295400"/>
            <a:chExt cx="8147050" cy="5359400"/>
          </a:xfrm>
        </p:grpSpPr>
        <p:pic>
          <p:nvPicPr>
            <p:cNvPr id="6" name="Picture 4" descr="tstrm_clim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81407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2614904" y="1295400"/>
              <a:ext cx="6141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i="1">
                  <a:solidFill>
                    <a:srgbClr val="0C2D83"/>
                  </a:solidFill>
                  <a:latin typeface="Arial" charset="0"/>
                </a:defRPr>
              </a:lvl1pPr>
              <a:lvl2pPr marL="742950" indent="-285750" eaLnBrk="0" hangingPunct="0">
                <a:defRPr sz="4400" b="1" i="1">
                  <a:solidFill>
                    <a:srgbClr val="0C2D83"/>
                  </a:solidFill>
                  <a:latin typeface="Arial" charset="0"/>
                </a:defRPr>
              </a:lvl2pPr>
              <a:lvl3pPr marL="1143000" indent="-228600" eaLnBrk="0" hangingPunct="0">
                <a:defRPr sz="4400" b="1" i="1">
                  <a:solidFill>
                    <a:srgbClr val="0C2D83"/>
                  </a:solidFill>
                  <a:latin typeface="Arial" charset="0"/>
                </a:defRPr>
              </a:lvl3pPr>
              <a:lvl4pPr marL="1600200" indent="-228600" eaLnBrk="0" hangingPunct="0">
                <a:defRPr sz="4400" b="1" i="1">
                  <a:solidFill>
                    <a:srgbClr val="0C2D83"/>
                  </a:solidFill>
                  <a:latin typeface="Arial" charset="0"/>
                </a:defRPr>
              </a:lvl4pPr>
              <a:lvl5pPr marL="2057400" indent="-228600" eaLnBrk="0" hangingPunct="0">
                <a:defRPr sz="4400" b="1" i="1">
                  <a:solidFill>
                    <a:srgbClr val="0C2D83"/>
                  </a:solidFill>
                  <a:latin typeface="Arial" charset="0"/>
                </a:defRPr>
              </a:lvl5pPr>
              <a:lvl6pPr marL="2514600" indent="-228600" eaLnBrk="0" fontAlgn="base" hangingPunct="0">
                <a:spcBef>
                  <a:spcPct val="0"/>
                </a:spcBef>
                <a:spcAft>
                  <a:spcPct val="0"/>
                </a:spcAft>
                <a:defRPr sz="4400" b="1" i="1">
                  <a:solidFill>
                    <a:srgbClr val="0C2D83"/>
                  </a:solidFill>
                  <a:latin typeface="Arial" charset="0"/>
                </a:defRPr>
              </a:lvl6pPr>
              <a:lvl7pPr marL="2971800" indent="-228600" eaLnBrk="0" fontAlgn="base" hangingPunct="0">
                <a:spcBef>
                  <a:spcPct val="0"/>
                </a:spcBef>
                <a:spcAft>
                  <a:spcPct val="0"/>
                </a:spcAft>
                <a:defRPr sz="4400" b="1" i="1">
                  <a:solidFill>
                    <a:srgbClr val="0C2D83"/>
                  </a:solidFill>
                  <a:latin typeface="Arial" charset="0"/>
                </a:defRPr>
              </a:lvl7pPr>
              <a:lvl8pPr marL="3429000" indent="-228600" eaLnBrk="0" fontAlgn="base" hangingPunct="0">
                <a:spcBef>
                  <a:spcPct val="0"/>
                </a:spcBef>
                <a:spcAft>
                  <a:spcPct val="0"/>
                </a:spcAft>
                <a:defRPr sz="4400" b="1" i="1">
                  <a:solidFill>
                    <a:srgbClr val="0C2D83"/>
                  </a:solidFill>
                  <a:latin typeface="Arial" charset="0"/>
                </a:defRPr>
              </a:lvl8pPr>
              <a:lvl9pPr marL="3886200" indent="-228600" eaLnBrk="0" fontAlgn="base" hangingPunct="0">
                <a:spcBef>
                  <a:spcPct val="0"/>
                </a:spcBef>
                <a:spcAft>
                  <a:spcPct val="0"/>
                </a:spcAft>
                <a:defRPr sz="4400" b="1" i="1">
                  <a:solidFill>
                    <a:srgbClr val="0C2D83"/>
                  </a:solidFill>
                  <a:latin typeface="Arial" charset="0"/>
                </a:defRPr>
              </a:lvl9pPr>
            </a:lstStyle>
            <a:p>
              <a:pPr algn="r" eaLnBrk="1" hangingPunct="1"/>
              <a:r>
                <a:rPr lang="en-US" altLang="en-US" sz="2000" dirty="0">
                  <a:solidFill>
                    <a:schemeClr val="tx2"/>
                  </a:solidFill>
                </a:rPr>
                <a:t>Average Number of Thunderstorm Days Per Year</a:t>
              </a:r>
            </a:p>
          </p:txBody>
        </p:sp>
      </p:grpSp>
      <p:sp>
        <p:nvSpPr>
          <p:cNvPr id="8" name="TextBox 7"/>
          <p:cNvSpPr txBox="1"/>
          <p:nvPr/>
        </p:nvSpPr>
        <p:spPr>
          <a:xfrm>
            <a:off x="7517972" y="6285468"/>
            <a:ext cx="1133644" cy="369332"/>
          </a:xfrm>
          <a:prstGeom prst="rect">
            <a:avLst/>
          </a:prstGeom>
          <a:noFill/>
        </p:spPr>
        <p:txBody>
          <a:bodyPr wrap="none" rtlCol="0">
            <a:spAutoFit/>
          </a:bodyPr>
          <a:lstStyle/>
          <a:p>
            <a:r>
              <a:rPr lang="en-US" dirty="0" smtClean="0">
                <a:solidFill>
                  <a:schemeClr val="tx2">
                    <a:lumMod val="40000"/>
                    <a:lumOff val="60000"/>
                  </a:schemeClr>
                </a:solidFill>
              </a:rPr>
              <a:t>noaa.gov</a:t>
            </a:r>
            <a:endParaRPr lang="en-US" dirty="0">
              <a:solidFill>
                <a:schemeClr val="tx2">
                  <a:lumMod val="40000"/>
                  <a:lumOff val="60000"/>
                </a:schemeClr>
              </a:solidFill>
            </a:endParaRPr>
          </a:p>
        </p:txBody>
      </p:sp>
    </p:spTree>
    <p:extLst>
      <p:ext uri="{BB962C8B-B14F-4D97-AF65-F5344CB8AC3E}">
        <p14:creationId xmlns:p14="http://schemas.microsoft.com/office/powerpoint/2010/main" val="1115988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Final thoughts</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solidFill>
                  <a:schemeClr val="bg1">
                    <a:lumMod val="85000"/>
                  </a:schemeClr>
                </a:solidFill>
              </a:rPr>
              <a:t>Stay away from thunderstorms and all which emanate from them</a:t>
            </a:r>
          </a:p>
          <a:p>
            <a:r>
              <a:rPr lang="en-US" dirty="0" smtClean="0">
                <a:solidFill>
                  <a:schemeClr val="bg1">
                    <a:lumMod val="85000"/>
                  </a:schemeClr>
                </a:solidFill>
              </a:rPr>
              <a:t>Hazards exist well beyond the precipitation echo</a:t>
            </a:r>
          </a:p>
          <a:p>
            <a:r>
              <a:rPr lang="en-US" dirty="0" smtClean="0">
                <a:solidFill>
                  <a:schemeClr val="bg1">
                    <a:lumMod val="85000"/>
                  </a:schemeClr>
                </a:solidFill>
              </a:rPr>
              <a:t>Look for surface clues if possible</a:t>
            </a:r>
          </a:p>
          <a:p>
            <a:r>
              <a:rPr lang="en-US" dirty="0" smtClean="0">
                <a:solidFill>
                  <a:schemeClr val="bg1">
                    <a:lumMod val="85000"/>
                  </a:schemeClr>
                </a:solidFill>
              </a:rPr>
              <a:t>Know your equipment and what it provides and what it hides</a:t>
            </a:r>
          </a:p>
          <a:p>
            <a:r>
              <a:rPr lang="en-US" dirty="0" smtClean="0">
                <a:solidFill>
                  <a:schemeClr val="bg1">
                    <a:lumMod val="85000"/>
                  </a:schemeClr>
                </a:solidFill>
              </a:rPr>
              <a:t>Understand data update characteristics</a:t>
            </a:r>
          </a:p>
          <a:p>
            <a:endParaRPr lang="en-US" dirty="0">
              <a:solidFill>
                <a:schemeClr val="bg1">
                  <a:lumMod val="85000"/>
                </a:schemeClr>
              </a:solidFill>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30</a:t>
            </a:fld>
            <a:endParaRPr lang="en-US" dirty="0"/>
          </a:p>
        </p:txBody>
      </p:sp>
    </p:spTree>
    <p:extLst>
      <p:ext uri="{BB962C8B-B14F-4D97-AF65-F5344CB8AC3E}">
        <p14:creationId xmlns:p14="http://schemas.microsoft.com/office/powerpoint/2010/main" val="3091943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8800" dirty="0" smtClean="0">
                <a:solidFill>
                  <a:schemeClr val="bg1">
                    <a:lumMod val="85000"/>
                  </a:schemeClr>
                </a:solidFill>
              </a:rPr>
              <a:t>Thank you</a:t>
            </a:r>
            <a:endParaRPr lang="en-US" sz="8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31</a:t>
            </a:fld>
            <a:endParaRPr lang="en-US" dirty="0"/>
          </a:p>
        </p:txBody>
      </p:sp>
      <p:sp>
        <p:nvSpPr>
          <p:cNvPr id="5" name="TextBox 4"/>
          <p:cNvSpPr txBox="1"/>
          <p:nvPr/>
        </p:nvSpPr>
        <p:spPr>
          <a:xfrm>
            <a:off x="3276600" y="3962400"/>
            <a:ext cx="2483372" cy="369332"/>
          </a:xfrm>
          <a:prstGeom prst="rect">
            <a:avLst/>
          </a:prstGeom>
          <a:noFill/>
        </p:spPr>
        <p:txBody>
          <a:bodyPr wrap="none" rtlCol="0">
            <a:spAutoFit/>
          </a:bodyPr>
          <a:lstStyle/>
          <a:p>
            <a:r>
              <a:rPr lang="en-US" dirty="0">
                <a:solidFill>
                  <a:schemeClr val="bg1">
                    <a:lumMod val="85000"/>
                  </a:schemeClr>
                </a:solidFill>
              </a:rPr>
              <a:t>j</a:t>
            </a:r>
            <a:r>
              <a:rPr lang="en-US" dirty="0" smtClean="0">
                <a:solidFill>
                  <a:schemeClr val="bg1">
                    <a:lumMod val="85000"/>
                  </a:schemeClr>
                </a:solidFill>
              </a:rPr>
              <a:t>oe.jurecka@noaa.gov</a:t>
            </a:r>
            <a:endParaRPr lang="en-US" dirty="0">
              <a:solidFill>
                <a:schemeClr val="bg1">
                  <a:lumMod val="85000"/>
                </a:schemeClr>
              </a:solidFill>
            </a:endParaRPr>
          </a:p>
        </p:txBody>
      </p:sp>
      <p:sp>
        <p:nvSpPr>
          <p:cNvPr id="6" name="TextBox 5"/>
          <p:cNvSpPr txBox="1"/>
          <p:nvPr/>
        </p:nvSpPr>
        <p:spPr>
          <a:xfrm>
            <a:off x="1879460" y="5338762"/>
            <a:ext cx="4800600" cy="1138773"/>
          </a:xfrm>
          <a:prstGeom prst="rect">
            <a:avLst/>
          </a:prstGeom>
          <a:noFill/>
        </p:spPr>
        <p:txBody>
          <a:bodyPr wrap="square">
            <a:spAutoFit/>
          </a:bodyPr>
          <a:lstStyle/>
          <a:p>
            <a:pPr>
              <a:defRPr/>
            </a:pPr>
            <a:r>
              <a:rPr lang="en-US" sz="3200" b="1" dirty="0">
                <a:solidFill>
                  <a:srgbClr val="FFC000"/>
                </a:solidFill>
                <a:latin typeface="+mj-lt"/>
              </a:rPr>
              <a:t>Joe </a:t>
            </a:r>
            <a:r>
              <a:rPr lang="en-US" sz="3200" b="1" dirty="0" err="1" smtClean="0">
                <a:solidFill>
                  <a:srgbClr val="FFC000"/>
                </a:solidFill>
                <a:latin typeface="+mj-lt"/>
              </a:rPr>
              <a:t>Jurečka</a:t>
            </a:r>
            <a:r>
              <a:rPr lang="en-US" sz="3200" b="1" dirty="0" smtClean="0">
                <a:solidFill>
                  <a:srgbClr val="FFC000"/>
                </a:solidFill>
                <a:latin typeface="+mj-lt"/>
              </a:rPr>
              <a:t> </a:t>
            </a:r>
            <a:br>
              <a:rPr lang="en-US" sz="3200" b="1" dirty="0" smtClean="0">
                <a:solidFill>
                  <a:srgbClr val="FFC000"/>
                </a:solidFill>
                <a:latin typeface="+mj-lt"/>
              </a:rPr>
            </a:br>
            <a:r>
              <a:rPr lang="en-US" b="1" dirty="0" smtClean="0">
                <a:solidFill>
                  <a:schemeClr val="bg1"/>
                </a:solidFill>
                <a:latin typeface="Arial" panose="020B0604020202020204" pitchFamily="34" charset="0"/>
                <a:cs typeface="Arial" panose="020B0604020202020204" pitchFamily="34" charset="0"/>
              </a:rPr>
              <a:t>National </a:t>
            </a:r>
            <a:r>
              <a:rPr lang="en-US" b="1" dirty="0" smtClean="0">
                <a:solidFill>
                  <a:schemeClr val="bg1"/>
                </a:solidFill>
                <a:latin typeface="Arial" panose="020B0604020202020204" pitchFamily="34" charset="0"/>
                <a:cs typeface="Arial" panose="020B0604020202020204" pitchFamily="34" charset="0"/>
              </a:rPr>
              <a:t>Weather Service </a:t>
            </a:r>
            <a:br>
              <a:rPr lang="en-US" b="1"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Lubbock, TX</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131387"/>
            <a:ext cx="1549121" cy="1553522"/>
          </a:xfrm>
          <a:prstGeom prst="rect">
            <a:avLst/>
          </a:prstGeom>
        </p:spPr>
      </p:pic>
    </p:spTree>
    <p:extLst>
      <p:ext uri="{BB962C8B-B14F-4D97-AF65-F5344CB8AC3E}">
        <p14:creationId xmlns:p14="http://schemas.microsoft.com/office/powerpoint/2010/main" val="3192427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221117"/>
            <a:ext cx="8229600" cy="617084"/>
          </a:xfrm>
        </p:spPr>
        <p:txBody>
          <a:bodyPr/>
          <a:lstStyle/>
          <a:p>
            <a:pPr algn="l"/>
            <a:r>
              <a:rPr lang="en-US" sz="3200" b="1" dirty="0" smtClean="0">
                <a:effectLst>
                  <a:outerShdw blurRad="38100" dist="38100" dir="2700000" algn="tl">
                    <a:srgbClr val="000000">
                      <a:alpha val="43137"/>
                    </a:srgbClr>
                  </a:outerShdw>
                </a:effectLst>
              </a:rPr>
              <a:t>What would you do?</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32</a:t>
            </a:fld>
            <a:endParaRPr lang="en-US" dirty="0"/>
          </a:p>
        </p:txBody>
      </p:sp>
      <p:pic>
        <p:nvPicPr>
          <p:cNvPr id="6146" name="Picture 2" descr="Radar animation valid from 3:18 to 5:26 pm on 28 August 20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1437"/>
            <a:ext cx="5638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7000" y="1981200"/>
            <a:ext cx="1518429" cy="369332"/>
          </a:xfrm>
          <a:prstGeom prst="rect">
            <a:avLst/>
          </a:prstGeom>
          <a:noFill/>
        </p:spPr>
        <p:txBody>
          <a:bodyPr wrap="none" rtlCol="0">
            <a:spAutoFit/>
          </a:bodyPr>
          <a:lstStyle/>
          <a:p>
            <a:r>
              <a:rPr lang="en-US" dirty="0" smtClean="0">
                <a:solidFill>
                  <a:schemeClr val="bg1">
                    <a:lumMod val="85000"/>
                  </a:schemeClr>
                </a:solidFill>
              </a:rPr>
              <a:t>DFW to AMA</a:t>
            </a:r>
            <a:endParaRPr lang="en-US" dirty="0">
              <a:solidFill>
                <a:schemeClr val="bg1">
                  <a:lumMod val="85000"/>
                </a:schemeClr>
              </a:solidFill>
            </a:endParaRPr>
          </a:p>
        </p:txBody>
      </p:sp>
      <p:cxnSp>
        <p:nvCxnSpPr>
          <p:cNvPr id="6" name="Straight Connector 5"/>
          <p:cNvCxnSpPr/>
          <p:nvPr/>
        </p:nvCxnSpPr>
        <p:spPr>
          <a:xfrm>
            <a:off x="3581400" y="1600200"/>
            <a:ext cx="2514600" cy="1981200"/>
          </a:xfrm>
          <a:prstGeom prst="line">
            <a:avLst/>
          </a:prstGeom>
          <a:ln w="50800" cmpd="dbl">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02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What would you do?</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33</a:t>
            </a:fld>
            <a:endParaRPr lang="en-US" dirty="0"/>
          </a:p>
        </p:txBody>
      </p:sp>
      <p:pic>
        <p:nvPicPr>
          <p:cNvPr id="7170" name="Picture 2" descr="Regional radar animation valid from 7:18 to 8:28 pm on 19 June 20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94693"/>
            <a:ext cx="5715000" cy="5438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1178" y="1905000"/>
            <a:ext cx="1518429" cy="369332"/>
          </a:xfrm>
          <a:prstGeom prst="rect">
            <a:avLst/>
          </a:prstGeom>
          <a:noFill/>
        </p:spPr>
        <p:txBody>
          <a:bodyPr wrap="none" rtlCol="0">
            <a:spAutoFit/>
          </a:bodyPr>
          <a:lstStyle/>
          <a:p>
            <a:r>
              <a:rPr lang="en-US" dirty="0" smtClean="0">
                <a:solidFill>
                  <a:schemeClr val="bg1">
                    <a:lumMod val="85000"/>
                  </a:schemeClr>
                </a:solidFill>
              </a:rPr>
              <a:t>DFW to AMA</a:t>
            </a:r>
            <a:endParaRPr lang="en-US" dirty="0">
              <a:solidFill>
                <a:schemeClr val="bg1">
                  <a:lumMod val="85000"/>
                </a:schemeClr>
              </a:solidFill>
            </a:endParaRPr>
          </a:p>
        </p:txBody>
      </p:sp>
      <p:cxnSp>
        <p:nvCxnSpPr>
          <p:cNvPr id="6" name="Straight Connector 5"/>
          <p:cNvCxnSpPr/>
          <p:nvPr/>
        </p:nvCxnSpPr>
        <p:spPr>
          <a:xfrm>
            <a:off x="3352800" y="2438400"/>
            <a:ext cx="1676400" cy="838200"/>
          </a:xfrm>
          <a:prstGeom prst="line">
            <a:avLst/>
          </a:prstGeom>
          <a:ln w="50800" cmpd="dbl">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217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lgn="l"/>
            <a:r>
              <a:rPr lang="en-US" sz="3200" b="1" dirty="0" smtClean="0">
                <a:effectLst>
                  <a:outerShdw blurRad="38100" dist="38100" dir="2700000" algn="tl">
                    <a:srgbClr val="000000">
                      <a:alpha val="43137"/>
                    </a:srgbClr>
                  </a:outerShdw>
                </a:effectLst>
              </a:rPr>
              <a:t>What would you do?</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34</a:t>
            </a:fld>
            <a:endParaRPr lang="en-US" dirty="0"/>
          </a:p>
        </p:txBody>
      </p:sp>
      <p:pic>
        <p:nvPicPr>
          <p:cNvPr id="8194" name="Picture 2" descr="Regional radar animation valid from 2:18 to 3:28 am on 23 June 2014.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5715000" cy="5438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1984310"/>
            <a:ext cx="1518429" cy="369332"/>
          </a:xfrm>
          <a:prstGeom prst="rect">
            <a:avLst/>
          </a:prstGeom>
          <a:noFill/>
        </p:spPr>
        <p:txBody>
          <a:bodyPr wrap="none" rtlCol="0">
            <a:spAutoFit/>
          </a:bodyPr>
          <a:lstStyle/>
          <a:p>
            <a:r>
              <a:rPr lang="en-US" dirty="0" smtClean="0">
                <a:solidFill>
                  <a:schemeClr val="bg1">
                    <a:lumMod val="85000"/>
                  </a:schemeClr>
                </a:solidFill>
              </a:rPr>
              <a:t>DFW to AMA</a:t>
            </a:r>
            <a:endParaRPr lang="en-US" dirty="0">
              <a:solidFill>
                <a:schemeClr val="bg1">
                  <a:lumMod val="85000"/>
                </a:schemeClr>
              </a:solidFill>
            </a:endParaRPr>
          </a:p>
        </p:txBody>
      </p:sp>
      <p:cxnSp>
        <p:nvCxnSpPr>
          <p:cNvPr id="6" name="Straight Connector 5"/>
          <p:cNvCxnSpPr/>
          <p:nvPr/>
        </p:nvCxnSpPr>
        <p:spPr>
          <a:xfrm>
            <a:off x="3124200" y="2353642"/>
            <a:ext cx="1790700" cy="922958"/>
          </a:xfrm>
          <a:prstGeom prst="line">
            <a:avLst/>
          </a:prstGeom>
          <a:ln w="50800" cmpd="dbl">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69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lgn="l"/>
            <a:r>
              <a:rPr lang="en-US" sz="3200" b="1" dirty="0" smtClean="0">
                <a:effectLst>
                  <a:outerShdw blurRad="38100" dist="38100" dir="2700000" algn="tl">
                    <a:srgbClr val="000000">
                      <a:alpha val="43137"/>
                    </a:srgbClr>
                  </a:outerShdw>
                </a:effectLst>
              </a:rPr>
              <a:t>Thunderstorm attributes</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solidFill>
                  <a:schemeClr val="bg1"/>
                </a:solidFill>
              </a:rPr>
              <a:t>What is a thunderstorm?</a:t>
            </a:r>
            <a:br>
              <a:rPr lang="en-US" dirty="0" smtClean="0">
                <a:solidFill>
                  <a:schemeClr val="bg1"/>
                </a:solidFill>
              </a:rPr>
            </a:br>
            <a:r>
              <a:rPr lang="en-US" dirty="0" smtClean="0">
                <a:solidFill>
                  <a:schemeClr val="bg1"/>
                </a:solidFill>
              </a:rPr>
              <a:t>Any storm (rain or snow) which produces lightning (IC/CG)</a:t>
            </a:r>
          </a:p>
          <a:p>
            <a:r>
              <a:rPr lang="en-US" dirty="0" smtClean="0">
                <a:solidFill>
                  <a:schemeClr val="bg1"/>
                </a:solidFill>
              </a:rPr>
              <a:t>Formed when three ingredients combine</a:t>
            </a:r>
            <a:br>
              <a:rPr lang="en-US" dirty="0" smtClean="0">
                <a:solidFill>
                  <a:schemeClr val="bg1"/>
                </a:solidFill>
              </a:rPr>
            </a:br>
            <a:r>
              <a:rPr lang="en-US" dirty="0" smtClean="0">
                <a:solidFill>
                  <a:schemeClr val="bg1"/>
                </a:solidFill>
              </a:rPr>
              <a:t>Moisture, instability, and a trigger (lift)</a:t>
            </a:r>
          </a:p>
          <a:p>
            <a:r>
              <a:rPr lang="en-US" dirty="0" smtClean="0">
                <a:solidFill>
                  <a:schemeClr val="bg1"/>
                </a:solidFill>
              </a:rPr>
              <a:t>Hazards </a:t>
            </a:r>
            <a:br>
              <a:rPr lang="en-US" dirty="0" smtClean="0">
                <a:solidFill>
                  <a:schemeClr val="bg1"/>
                </a:solidFill>
              </a:rPr>
            </a:br>
            <a:r>
              <a:rPr lang="en-US" dirty="0" smtClean="0">
                <a:solidFill>
                  <a:schemeClr val="bg1"/>
                </a:solidFill>
              </a:rPr>
              <a:t>Large hail, tornados, severe icing, severe turbulence, downburst winds, lightning</a:t>
            </a:r>
          </a:p>
          <a:p>
            <a:r>
              <a:rPr lang="en-US" dirty="0" smtClean="0">
                <a:solidFill>
                  <a:srgbClr val="FFFF00"/>
                </a:solidFill>
              </a:rPr>
              <a:t>E.g. don’t even think of flying into one!</a:t>
            </a: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4</a:t>
            </a:fld>
            <a:endParaRPr lang="en-US" dirty="0"/>
          </a:p>
        </p:txBody>
      </p:sp>
    </p:spTree>
    <p:extLst>
      <p:ext uri="{BB962C8B-B14F-4D97-AF65-F5344CB8AC3E}">
        <p14:creationId xmlns:p14="http://schemas.microsoft.com/office/powerpoint/2010/main" val="3842952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Still thinking of trying?</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5</a:t>
            </a:fld>
            <a:endParaRPr lang="en-US" dirty="0"/>
          </a:p>
        </p:txBody>
      </p:sp>
      <p:pic>
        <p:nvPicPr>
          <p:cNvPr id="1026" name="Picture 2" descr="http://lifeisaroad.com/images/delta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371600"/>
            <a:ext cx="3181350" cy="2169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news14.com/media/2014/7/2/images/flight4b0c0674-fa73-4261-9ab1-b62cacf3e6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85887"/>
            <a:ext cx="3259964" cy="21699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4311" y="5126268"/>
            <a:ext cx="4572000" cy="1200329"/>
          </a:xfrm>
          <a:prstGeom prst="rect">
            <a:avLst/>
          </a:prstGeom>
        </p:spPr>
        <p:txBody>
          <a:bodyPr>
            <a:spAutoFit/>
          </a:bodyPr>
          <a:lstStyle/>
          <a:p>
            <a:pPr algn="ctr"/>
            <a:r>
              <a:rPr lang="en-US" sz="3600" dirty="0" smtClean="0">
                <a:solidFill>
                  <a:srgbClr val="FFFF00"/>
                </a:solidFill>
              </a:rPr>
              <a:t>It just doesn’t often end well!</a:t>
            </a:r>
          </a:p>
        </p:txBody>
      </p:sp>
      <p:pic>
        <p:nvPicPr>
          <p:cNvPr id="1030" name="Picture 6" descr="http://upload.wikimedia.org/wikipedia/commons/4/42/American_Airlines_Flight_14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55801"/>
            <a:ext cx="3564764" cy="2170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2-b.examiner.com/sites/default/files/styles/image_content_width/hash/5c/81/5c812148c440d70b4ea41641a1adc860.jpg?itok=MfHBa_l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3554015"/>
            <a:ext cx="1694952" cy="13135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log.pennlive.com/midstate_impact/2009/08/large_nj_plane_cras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002" y="3555801"/>
            <a:ext cx="2014394" cy="13118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data:image/jpeg;base64,/9j/4AAQSkZJRgABAQAAAQABAAD/2wCEAAkGBxQSEhQUEhQVFBUXFBQUFBUVFBgUFxQUFBQWFhQXFxUYHCggGBolHBUVITEhJSkrLi4uFx8zODMsNygtLisBCgoKDg0OGhAQGy0mHSQsLCwsLCwsLCwsLCwsLCwsLCwsLCwsLCwsLCwtLCwsLCwsLCwsLCwsLCwsLCwsLCwsLP/AABEIAMUBAAMBIgACEQEDEQH/xAAcAAABBQEBAQAAAAAAAAAAAAADAAECBAUGBwj/xABDEAABAwIEAgcFBQYDCQEAAAABAAIRAyEEEjFBBVEGEyJhcYGRFDKhwfAHUpKx0RUjQmJy4YPS8RYkQ1OCoqOywjP/xAAZAQADAQEBAAAAAAAAAAAAAAAAAQIDBAX/xAApEQACAgEDAwMDBQAAAAAAAAAAAQIRAxIhMRNBUQQiYTKh0RRScbHB/9oADAMBAAIRAxEAPwAQCeE8KQC948gZrVZpsCC1qs0sITtHmom15NIX4IvICTah2VluB5qxTw7Qs3OKNVCTKdB7p0Ry08irbQFOAsnPfg0UNuTNbSeTyCtU8OdyrEqQeFLyNjUEgHs3en6oIxcomm52gJStjIAhS6wIf7PqnRo8yn/ZVY7D1VaY+SdT8EhWSOKQjwqoEjgiNZTcYeQUpeBPxvcgOxp5BH9jSOBCa6aE9ZSdikJ9cq6/h4Qzw/vWqljMmshSNTmmICunBwg1KMKlOL4JcZLkrdUdlB9MjVGzQoucVash0AITQiEJoVkAiE0IpCYtQMFCYhEITQkAOE0IkJoQBdDQp0mDeVBSDlDTLtFxjWhHbUWZKPTrQspY2axyou5inAPNCpPReuCyao1TslKWdR60HRGo0C4qeOR34Isk6K1QwJOquYfDgKrhuP0H1hQpuL6kkEMaS0QJcS/3YHcdba2Wbn4KryaFDAtG0q7ToTsvP+lP2hnDVnUcPTpvc05esqEkF8w5rabSCY0mbmbRBObw3pRxirWpObTrvYHsc6nTwuVj2hwLmmoWWkSJLlk2y0j1unhSjDCq+GJ8qz1FUZ5waG7h4Oy1Q1PkT1MKOer8GB0ssvFcNc3mV2xYoPoAqlkZOk88c+NUJ70LjnSuhTxVbDYik5hpvyipTIf2XAOaXMMEdlzdCUzXB7RUpOFSmTAe2bHk4ES03FjzXTCmZy2HKC6lKPCRatLoirK/UhDqUArLpQXM71SbJaRTfRQyxWajI3QoW8WYSjQEtTFFdTUIVck8AyokI2RP1JRaCmyvCaEZ9IhDhFpiaaLUJ4TwpQgCICm0DvTtCnlUtlJCYQiBs7oQCtUWrLJJRNYJyDYaitMPa0R6rOfVDRJMAXJ5ALmMV0jc8nqxA5m1vz/Jccm5M6lSOt4rj2dWQ6oKUgjN/FG+UbmJGhWR0Z47g8K53U0atRxtnGXMSNpJEC0xA0XJ8QeHP7V+y2e1ILol3oZG/uzuj8KrNY8ucOy0CYbMCCDtycR5hYybVfJ0whFqXmKv7pf6d2OnFOiB1OCZTBuO0Kc9/YpkHXmh1/tEr6Np0Adu06oTcN0BbuRrzXAceqVKjQSQ1pa1ohpHVtcZOg0DXNNtJ2AvYZhXm7Q6n7OAGywF1RwIIGQOANgeZbB7gB0c9s693TPGu919JvLJRLjHmXAHWxvYrNxPSfHlpPtDvdL8rWsaS0A3nK2JIgephYw4vVf1pFB1NrwCXvaWDOJ0eM2Z1nAnbKNNEPiXBsXXpDqq2emSG5bZXZTE5pJcBpJGxmLosVg8f0pqiz8TWeTZsVXkbXJc4Aam0fBaHAsdUyOcHPze8CHvB92RcO5hDxv2dfuuzXL3gESezSa9tyIFwDcTtrGyo9DK0hveweMsMR6Srx72hN90X+HfanXZGZ1UgbZm1QR3mo3N/wBy6bBfa8w2eG+bHN/7gSPgvGuJUclaoyIy1HgDuDjHwhViVnpNLPoB3TPh2MA9ooUqm3/DqFvgXhpHkicLwfDKby/DvqUM0dZT7TqdQbZg4OiJkEER4Eg/PeZGo4p7fdc5saQ4hG6A924tQYwzTe17Du0gx3EDT67lniqFyPQvirnhzHuLyQSJ/l99g8Wy4csneune2O8bd4XdgamqfJzZW4u1wTqVUDrCnIUYXWoJHM5tjOeVAqcJiE6RLbE1+xSfCaEyWkrV2E1ED4UGuhNUdKlxtlKVIhVfKFCIQokKkqIbstAIrKMpCOScPKht9i0kuST8OQJQlYGIKq4qrNklKS5G4xfBOldX6QCzsOFeFrzpfZcmSVs6YKkZfSfE9nqh/FJd4bArnHtDWwNSp8RxZe9zjaTbwGn13qpiT2Wzq6SP6RInzOYeNNQ17f5NINKV+P77fcFiLm1vq3yVpmJZSY4OvmvZzQOzIAdmcJGp8wsTFY6JAu7c7BLhPAMTizNGk94JvUPZZrf944hpPMAkrKbTa+DaFwhKL5dfn8G1g+NMb2SxsEtGfOMzWgzAgHcTtck8gI4rpA8OLaVSmKdwP3ZdYi5iwnlOllv8J+yio6DiK7Gc20ml5j+t2UA+RXX8L+zbAU4zMfWI3q1D/wCrMrT5gqTLSjy/DdJ30wA14a0AjKKbQySHgkNnU5myTJ7O8rV/2hxVVv7nD1HTF2UXvkjQ2BE+S9bwOFw1Hs0KNKm6dGU2svN5cBrurFVxzEOdFrZYadiYn9dlLyJcD0I8ioYLiNcZPZ61KmQM5dTc2Q0kixAc51wAJ2EkCSBcO4FxKi/MzBzrGcDQyPd6yND3r1t1Ig3A1F3nn3gwf7KyaR2F9bGQ7vl0T5c1KzPwPQjxfG9F8XVe59bhpJNyaLywk8/feJ8lk4jovkM1MPjqQvM0hUbN47ZDLaT56be/0Ad4me6Y/T9EbMyQPTKT/wDKpT2HR80YXh9FtRuatTqU82V4c2ox7Wu7LnC2WWg5ru2so1uB12ue1tFjoMdiqx7rdwcXN8I9V9HcTwNGqAKtNtVuhzsbUEjY5rysTiPQHA4i7qbqbyIzU3FsBoDW9k9iwAAlqFJN0KjxDAOrYZzXGlUplrp7bHNGtruGh08CV6NhXte3smWkCpT76bxMeXLuKfiX2c4ugC7BYkvaNKZcaT/AXyOPjlXP8O4liKWIFLFNc14kgPZkd3jTtNMG+53XRhlplaMssbidAQmIR6rADbQ3HgdEMheonZ57VA4TQiZU0IsAUJoRCExCABwmIU4TQgAZCaESE2VIZZypw1VPZMQf42j1/RL9n1jrV+fyXK87/azp6PyW3mBKoOcpdQWSHOzG19IUA1Dm2rewlCmWWPhW2VPMLPc4pdYsDYhxbh7cjnNEwCco1MDQQsGtwPEV3DSiwNa2X+9ZozQwadqSZiSSV01Ovz7/AFi3xSbWnXyUNWaRnS2KXB+imHpEFw653N4BaPCnp6yu6wNewGi5mlUV/D4hJoLOqpVEYYgFpNiBObwGtt9FhDF9nWNLxO/L1Vqk1oZlByyQJF5vA8FjKykbVKu1wkGRB3O/M/UKNRoAuHPEzAiBA37rys3DPBAZMOabX/im4IAvHNXW4rK4ZrNgNBkkONrjlqou1uMkceQDIkaQQGx3G5k+CfBYguJzbaHQA8uXJDr8P3pyDOhMQPzVn2drAH1Xmd5JIJ5AC58O5Z++9x7Fao8BxJuTcwbX1ExceCNWc1oAaZIvyifK/gg/tKiD2aZI5wPW5zeUK/RfTe1zgG8iWzodJtrtG0KUrumhtVyVKdbVxB2BiB5EeW3er1MgiB3xb4HkoUcMwxkJ3m85gDBB21QquHIJdMdqACQAQqjqitxOiy9x5WtPz+u5ZXHuFUsTTy1Wgxdjh7zHbOY7Y/A7ytDEPHkRrtzmdvooD9NbflaPl8V0Re5LOBGHdTzU3asMAxAc0+6R6HwJI2USui4rQBBMXAMH0J/L4LnyCvTxStHDkjTBkqJKIVEhbGRAqJRIUYQIgQmhTIUSEWMQAUpCgkpZSZtU8M0i7roLqRHehsxc6ovXwCByMLhto7WkY+IMklCcrDxcoDiqlIhLuQlNCkUoWdjIp1KLKJU2VRJr1Yp17hVZSlAzYo4jw71o4fF3Gtr691p5/wBlyR4ixur2+Eybdwuhf7TsGmZ9xGjRFtz3z6rOUorllxxylwju6ONPYkta0yCCLn708rD1KvF5LWGlBDTEfkfjPnK81q9JqtQhoZTZcXMvIzRBmw3FoVrF8XrAUx1pJdM2aBJiDEW1C5Z5Yqzoj6abaWys9TL3ZQGkTu/WIFzG5tovJ+mH2m1aOIfRdh56sDJNSGuc5tnlrRdpBO/pddDh+sqNbLy0HKHZ3S7KRAEExJ97aM28Fcx036FnGPD6NRgqsYGOa8mHgS5va2IGYaEGNRCbmnythdPTw7Zl4H7WngO67DMeZOTq6hZvo7MHeo5aLpehn2ksr1ahqtpYYMpB3briKozdpslrdLEakT4rxXEYd1NzmVGlr2ktc1wggjWQhyn0o8onW+59bcM4/RxAPs76VV4a12VlRrrOByyWzlBh0EgaFazm5mw9sSLiZ+IXmf2bcIbS4dShsPqDrnPDmy5z2hzCHMMgBpa2DBEO5ydetxivS7Gckg6kkzIBE5tRqJsbHkspeoUL1cGmP07ybRe5u4lnVv8A5beY0v8AFSc8ka/Qt8h6lc8ekNR7w17Wu1AnskT3i3I6LVw2Ma/NBIgyWmzhMzI5TuLK8E4uXt4JzYJ4/qQDHvgePzsueLFuY4TflKzHRJ8SvVxSo4MkbKnVpixWiE2ULXqGegqFigWq9kUTTT6gumUsqbIrnVJsiOoHTKZpFRNNXS1QLUuoV00SDFGtYKwAoYgWnksLNTOqqu5WKo7JME+l9bXWeK7ibsLBB95zJm0HsuIjXee5Qx8h0yqYjHgWAk+gVGti3um8eFvjqs3NI0jikzVq1mt94geJVKvxZg0Bd8B8f0WVUYdUmsJ2WTyvsbxwRX1MPW4u8+6A34n42+CoV8Q93vOJ7pt6aK4/BEgusACBzKJSwDcpc8mBAsNSeSn3SNFLHDgxoU6bCSIBN+S0H0Wg208PndSn6JS6fkH6nwivQo1LbX5xz5eKtYbBmRmfblr87KIf4eKdlSDKOlB8kfqci42OmwRaCTeNQ0mWtM6jlrzW3Tcyo4ENDYIMie0QQZdBvcSuPweJvC3sBitJOt7+lk3BcGWuV3Zyn2v8Qw5ayiwM9o61tSq5rYcGik5gD3xDj7oiSRk2XI9B+kv7PxIrGkys3KWvY4NmNQWPIORwcAZGsR4es8f6G0eIhpcXU6jAe0yJc12gId73uyIvdeU9KOhtfBEuIFSjmhtVvf7oe3VhPmJ0JURpLSU7e57N0G6X0+I0nF4pMxAc8upN94U837twkS4QQCRuLxMLVrYIVIzOdq7skD+EubY5QS3cTrruvn7oY2s3G4Z9Fri7rQRAsWAxWuREZC4E7TzX0NUe2GuDszZlrpBmdCDyId6QFDwxb34LjllHePJlYnhpY4OpwQ0DsmRJi/qZ3WTWfUzhxJa5uhiPG3LbvXQ1631KpV2h2vkdwrXp4reJovWSf17/ACWcDj+sbBs4C4+YQHsuVRoEscJ1HxV5zeRXbibrc5M0Un7eCBlRKVarkBLnANFySYAHeTogYTFMrNz03Ne0kgOaZBgwYI1WxgWQ9LN4KPVJjT70bATlRKYDvTlIZEqJUyoEoGWA3uUMSzsmydtW+yfEuJYQR9Ss22VSMbH1iGjLvN1mZjebz62WrimdgeJ/NZeJeAPrVc7tmyaiVazJI2Py8FWdSEiDPcPmpVHE3uInzlDqXOu23klSB5JMOSPJQ60R5j8jPyQCmlOyHvyW/aGwRcg7Cw8ZInmqz3eSgSmSsKFOv1sB+qSdrUz6nJMBOsoZlAuUSUAWG1i29vUH1Gy08NxInXaIA89FhFyj1sIA7/Ccd7LLSQRMWIvctdyEiQY08jar47MCC1rgRGUkgHSSSLi3JefUcZ3rRo8R2mfrxUUOzr8DXaxjadMNDW2DZhrW30A71ZZiuWkW+u+SuOw+LPk4donWYiIWnSxdvrbmkl3Bs26tae9InSDMgHw5jx1WbSrxqZGxOt9ATv4+vMnYSJjv87SVpHZktbFqqJCKHHkgsMqwQumJm2cr9omLy4Ut0zH4AH5kKH2e4prcFSaXNzF1UhpcA4/vXxA12PoVnfadVkNYDcNmPPMfg2fJaX2dYc+x0nTIPWANgWIr1ZM6kmY8lCdzKa9p1Bq9ygX9yIafcoOw55LbYjch1ncmNVM9hGqGU6ESNRDL0iVElAHilPpJi2uzDEVp73lw/C6W/BetdAelBx1F7KkdawZXRYODmnK4DbQyNARbWB5BUrUfZ2sFKKweS6rmdJaR7hbMRoZ1XafZi04dtTEuByv7LBMF7aebO4dwcWNn+rkuFHSdNxWu4nI0+J5LLqOm02+t1bp4ptb980ZW1O0GkyWgzLSd4Mie5UzSv+XzTbJQJxUHlSqOAF/q9vkotYTsRb5hIZGEspR4A+Ki98a2QBDIloo9e3YoT6koAVR6gU0qJKYiRKg5yZxQnOSGO5yGXJnFQJSAnmUm1CEFOCgC/QxBlbFCpETqb+S56i+Fp4R5BQB02FfIg+BlXaBgi/O+8RFzz1CyMA9aTnd4B7yAB4k2CYGgxsOLeTvQ6x8FZKr0DLnd1vM3PndFqvygk7An0XXHg55OmeedMccw1crj7z3NgAknLDY85A810fQCpkwFEcnVr/49ReedIcUet2mDfcFxvG021/JeidA2/wC4UP8AF+NeoufGrm2bTdRRve0KYxZCgVAropGepiq1SUFxRCoFUthPchHcmgKRUSmI8sfToNJDMITcECpiHVGAiY7LGNc4XNi5bPCcSSHOqu1AaG2pgNFg1jdGtAMADS55otTAPcSXG5JJus/iVA02g2JJgCYHeSeQXK4Jcs2UmdDh2UmU2tpOzTmcRbsgmwsLmIJ1uTdB4g4taHcnDut81zeFxr2PgxIAqNgntAGHtuAQb/Fb/FKoqYfM2/un4jbn81DrsUhNYC4mx2aY2+SI4IGBIFMHwI8xI/TyU6Um5/07lIxZfr80LENBBB5IxCp1qv6eRQIADFhpslKBXrZdgZsNVNrkwJSouKYlQc5ADkobikShkpAIlRlIlMgYlJqiptQARi0MIVQYtDDPDRa7tjs39XfAd50BG5grW3+Sv1JcA0CSYEeMT8FlcNdJ+t1sYRpyvc0S4NOQfzkQ38p8kwB1OPYVstrNJIdEtDXBuWwgGCNNidTtZSxHFaOIa5tPE02g2dnZUpET/MZb/ouQxnBcSBakXX+80nxN/wBVj18LjKYMUqva1y0y4CNNAbreUq2iZpJ7sNxGn7NXAf1dbKQ6G5XNqsJ2fBgG45gyvWOE0w6hScGspB1NrgwO93MJjTW/qvGeG8KqOf22Pa0XcXNc0n1Gv6ruuI8Wq5BTEMa6mw9iWuaXNBIa4GQjFGUnYskork7Y0Ru8eQJUerbzJ8v7rn+i3D6xo5m1ZDnOP7xj6pBGVsZswtaY8VqezVRbr6X8R7VGqNAXHV3dA8gFTlTpsSXei5DeR9R+iA+nyQjSrbVcMf8AorD5KGSv/wAzC+ZrA/8AokpfJWxNzUMhZdXilaXDLRIaYLhVAB5EZiDB2kIJ4s/fqR/jN+UrVJszbRwlPpA9w/uqnEMW+qAJiDNiqAgaCFMVFwnSGo4tzSM0OMthx1aM1w2I1EjzWpg8TkLpJyu94Ek5gbG3MTPr4LGzrUojsh07gD633+CAOg4NVDqbmAgljjH9JMg/mFcIsuOqYhzXGpTJB/jAN+8jmNLbQjUce/UPPrKAOjq1QLTss0mTMrMq1SbkknS5Qw5AGsVFZ7a5Cn7SY+aALbnIeZVusKiXoAskqJUKb5TygBFKUkkAOFNqgERqAJtVikUFgR8MzO8MG9z3NCANzhbTkB3It56fqvQOGcGy02yQCbkEG06DXlC5XgFbD03g16jW5QMrSHHMedhpb6BXVt6UYQ6V2ctTr6JpiCv4V/T8Qgu4TA/h/Ef8qN+3MP8A81nqg4/jeHFKoeuZ7j7BwLj2TZo3dyG5Va2KhncB/p9T/lQzwA8x6n/KtBvHMORPX0tJ99vhz5oruIUgJNRgHMuAF9Lp6mKjI/Ybhv8AFZD8dQa5zSawc1zmOAYSA5pIMGb3C08A93tdSo57RTyuaD1zXdZLgWQ0HsgAGx0neSg480PaaQgEPrPFYh5gSyk5pde0lzxYi88oRqk9gpIz6lXDu941D/Uz5EqbcdSaAG1KzQNAGuAHgJsqHSjDHryKBp0qQbT/AOMHGXZASWyXCHVANNBOklH6H9ExUqh9fE03hvbbTp1S8VIIEucCOzJFhrOsazrZVFXFNoAtcwuu9ge0sOV1N7w1+tgQCT5Ihw+EO3/iXYYgYOm6qKrKMtqBsZQBenTe2A4297nr4otM4NxaGNwzi6feywABJzHb9U1ka4YnC+x5KejVA3cz0e4AfFYj+EUqrsuEa50WfVL/AN03mATJefDuXUN4DVxF8S7JTsRh2XH+K8RmP8ototmlwwNAa2wAgANAAHIAaKCjiXdD4uKugky3kJNw63oqHE4BjM2Ww2AIiB/b1K9Gfw4EEFxuCNOa8545wWtRe4uaS0kkPaOwf8p7igRQBTAwben6IGYhLrUAXm1JUXOVUVv9f15orKk6/X6IALnUg9BI5KOdAyznSzKuHorrASNdPBABGVL3+CtsALZm/Lms0uV3AUwQ4kjYAXuTN7AiBHxCT+AJTfbSdVIC1lXr04eQCTpfxGiPQmLzHgjcBgwnf68FYATsYeRjY5SAY1gnVWcLhHPMMaTtOw8T8te5MCFNhOgkmwA1JW/wzAdW0kwXu947DuHMK/w3ggYJdqfX+yvHADmfryQBinBgzJ1JM2n11QHcKbzdzgPIE84XQfs8cyonADm70CAMNmAj+N58XSnr4EPBDi6CC0ibEHnHn6rZ9gHN3om9g/md6IAx6eDIblDzF4HLMZd4yb3RGYSBaBtaBrrC0/Yf5j+H+6XsP8x/D/dALYzhhTyJ8IPyUHYc9/wWocD3n8P91A4HvP4f7oAzDhfqAnbh/qAtA4L+b4FROCPP4FAFHqe63goimRpbwEK8cEeY+KicEeY+KAs8s4FindacxLwKOJMOJIkYaqWm+4MHyW/xri4aH5KNJgfw/DgQxhLKgq0w+sCWSHubnBIg9sGZaEkkAExHSGm+pjP90oNBNSnSDAW9SG0MaGuAFi+XUyTAH7ppABALVxPj7M7jTw1Ngdg3EDLTdlNU56ZA6sCWNdlzRmdElxtCSQBN3EsOQIwdID2Cq7SmSC4U2MIPV3cx1N7g92Zx61wLtFm4SrRpA0zQFQipTeHvILspfhC9h7Haae0L6ZjzdmSSAKfSCoGipSDKYIxBOdlNrDGRvZFi4NmTGbdYOYpJIAfMeZTZjzKSSAFmPMpy88z6pJIAWY8ymLjzSSQBPr3fed6lRNQzMmec3SSQA/XO+8fUqTcQ8aOcP+opJIAf2up99/4il7XU++/8RSSQAva6n33/AIil7XU++/8AEf1SSQAva3/ff+Ipe1P++78RSSQAvan/AH3fiKXtT/vu/EUkkAL2p/33fiK3uHcUovIa6g4ltIkn2mqMxpUs7iQNM2Q6aZt4TpIABQ4xSMh1Bx//AFcIrvEA5nNHMwIFyfd2JM3cbjaLabyKDp6yrQaevqS0tbLX63IJFjyhJJAEaeLpVQXiiWB1Tq2tFap2JFMNMzcAucYi/ZvY5lxtrKLXUg15qNpNd1vWvu7rWtcermBIndJJ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data:image/jpeg;base64,/9j/4AAQSkZJRgABAQAAAQABAAD/2wCEAAkGBxQSEhQUEhQVFBUXFBQUFBUVFBgUFxQUFBQWFhQXFxUYHCggGBolHBUVITEhJSkrLi4uFx8zODMsNygtLisBCgoKDg0OGhAQGy0mHSQsLCwsLCwsLCwsLCwsLCwsLCwsLCwsLCwsLCwtLCwsLCwsLCwsLCwsLCwsLCwsLCwsLP/AABEIAMUBAAMBIgACEQEDEQH/xAAcAAABBQEBAQAAAAAAAAAAAAADAAECBAUGBwj/xABDEAABAwIEAgcFBQYDCQEAAAABAAIRAyEEEjFBBVEGEyJhcYGRFDKhwfAHUpKx0RUjQmJy4YPS8RYkQ1OCoqOywjP/xAAZAQADAQEBAAAAAAAAAAAAAAAAAQIDBAX/xAApEQACAgEDAwMDBQAAAAAAAAAAAQIRAxIhMRNBUQQiYTKh0RRScbHB/9oADAMBAAIRAxEAPwAQCeE8KQC948gZrVZpsCC1qs0sITtHmom15NIX4IvICTah2VluB5qxTw7Qs3OKNVCTKdB7p0Ry08irbQFOAsnPfg0UNuTNbSeTyCtU8OdyrEqQeFLyNjUEgHs3en6oIxcomm52gJStjIAhS6wIf7PqnRo8yn/ZVY7D1VaY+SdT8EhWSOKQjwqoEjgiNZTcYeQUpeBPxvcgOxp5BH9jSOBCa6aE9ZSdikJ9cq6/h4Qzw/vWqljMmshSNTmmICunBwg1KMKlOL4JcZLkrdUdlB9MjVGzQoucVash0AITQiEJoVkAiE0IpCYtQMFCYhEITQkAOE0IkJoQBdDQp0mDeVBSDlDTLtFxjWhHbUWZKPTrQspY2axyou5inAPNCpPReuCyao1TslKWdR60HRGo0C4qeOR34Isk6K1QwJOquYfDgKrhuP0H1hQpuL6kkEMaS0QJcS/3YHcdba2Wbn4KryaFDAtG0q7ToTsvP+lP2hnDVnUcPTpvc05esqEkF8w5rabSCY0mbmbRBObw3pRxirWpObTrvYHsc6nTwuVj2hwLmmoWWkSJLlk2y0j1unhSjDCq+GJ8qz1FUZ5waG7h4Oy1Q1PkT1MKOer8GB0ssvFcNc3mV2xYoPoAqlkZOk88c+NUJ70LjnSuhTxVbDYik5hpvyipTIf2XAOaXMMEdlzdCUzXB7RUpOFSmTAe2bHk4ES03FjzXTCmZy2HKC6lKPCRatLoirK/UhDqUArLpQXM71SbJaRTfRQyxWajI3QoW8WYSjQEtTFFdTUIVck8AyokI2RP1JRaCmyvCaEZ9IhDhFpiaaLUJ4TwpQgCICm0DvTtCnlUtlJCYQiBs7oQCtUWrLJJRNYJyDYaitMPa0R6rOfVDRJMAXJ5ALmMV0jc8nqxA5m1vz/Jccm5M6lSOt4rj2dWQ6oKUgjN/FG+UbmJGhWR0Z47g8K53U0atRxtnGXMSNpJEC0xA0XJ8QeHP7V+y2e1ILol3oZG/uzuj8KrNY8ucOy0CYbMCCDtycR5hYybVfJ0whFqXmKv7pf6d2OnFOiB1OCZTBuO0Kc9/YpkHXmh1/tEr6Np0Adu06oTcN0BbuRrzXAceqVKjQSQ1pa1ohpHVtcZOg0DXNNtJ2AvYZhXm7Q6n7OAGywF1RwIIGQOANgeZbB7gB0c9s693TPGu919JvLJRLjHmXAHWxvYrNxPSfHlpPtDvdL8rWsaS0A3nK2JIgephYw4vVf1pFB1NrwCXvaWDOJ0eM2Z1nAnbKNNEPiXBsXXpDqq2emSG5bZXZTE5pJcBpJGxmLosVg8f0pqiz8TWeTZsVXkbXJc4Aam0fBaHAsdUyOcHPze8CHvB92RcO5hDxv2dfuuzXL3gESezSa9tyIFwDcTtrGyo9DK0hveweMsMR6Srx72hN90X+HfanXZGZ1UgbZm1QR3mo3N/wBy6bBfa8w2eG+bHN/7gSPgvGuJUclaoyIy1HgDuDjHwhViVnpNLPoB3TPh2MA9ooUqm3/DqFvgXhpHkicLwfDKby/DvqUM0dZT7TqdQbZg4OiJkEER4Eg/PeZGo4p7fdc5saQ4hG6A924tQYwzTe17Du0gx3EDT67lniqFyPQvirnhzHuLyQSJ/l99g8Wy4csneune2O8bd4XdgamqfJzZW4u1wTqVUDrCnIUYXWoJHM5tjOeVAqcJiE6RLbE1+xSfCaEyWkrV2E1ED4UGuhNUdKlxtlKVIhVfKFCIQokKkqIbstAIrKMpCOScPKht9i0kuST8OQJQlYGIKq4qrNklKS5G4xfBOldX6QCzsOFeFrzpfZcmSVs6YKkZfSfE9nqh/FJd4bArnHtDWwNSp8RxZe9zjaTbwGn13qpiT2Wzq6SP6RInzOYeNNQ17f5NINKV+P77fcFiLm1vq3yVpmJZSY4OvmvZzQOzIAdmcJGp8wsTFY6JAu7c7BLhPAMTizNGk94JvUPZZrf944hpPMAkrKbTa+DaFwhKL5dfn8G1g+NMb2SxsEtGfOMzWgzAgHcTtck8gI4rpA8OLaVSmKdwP3ZdYi5iwnlOllv8J+yio6DiK7Gc20ml5j+t2UA+RXX8L+zbAU4zMfWI3q1D/wCrMrT5gqTLSjy/DdJ30wA14a0AjKKbQySHgkNnU5myTJ7O8rV/2hxVVv7nD1HTF2UXvkjQ2BE+S9bwOFw1Hs0KNKm6dGU2svN5cBrurFVxzEOdFrZYadiYn9dlLyJcD0I8ioYLiNcZPZ61KmQM5dTc2Q0kixAc51wAJ2EkCSBcO4FxKi/MzBzrGcDQyPd6yND3r1t1Ig3A1F3nn3gwf7KyaR2F9bGQ7vl0T5c1KzPwPQjxfG9F8XVe59bhpJNyaLywk8/feJ8lk4jovkM1MPjqQvM0hUbN47ZDLaT56be/0Ad4me6Y/T9EbMyQPTKT/wDKpT2HR80YXh9FtRuatTqU82V4c2ox7Wu7LnC2WWg5ru2so1uB12ue1tFjoMdiqx7rdwcXN8I9V9HcTwNGqAKtNtVuhzsbUEjY5rysTiPQHA4i7qbqbyIzU3FsBoDW9k9iwAAlqFJN0KjxDAOrYZzXGlUplrp7bHNGtruGh08CV6NhXte3smWkCpT76bxMeXLuKfiX2c4ugC7BYkvaNKZcaT/AXyOPjlXP8O4liKWIFLFNc14kgPZkd3jTtNMG+53XRhlplaMssbidAQmIR6rADbQ3HgdEMheonZ57VA4TQiZU0IsAUJoRCExCABwmIU4TQgAZCaESE2VIZZypw1VPZMQf42j1/RL9n1jrV+fyXK87/azp6PyW3mBKoOcpdQWSHOzG19IUA1Dm2rewlCmWWPhW2VPMLPc4pdYsDYhxbh7cjnNEwCco1MDQQsGtwPEV3DSiwNa2X+9ZozQwadqSZiSSV01Ovz7/AFi3xSbWnXyUNWaRnS2KXB+imHpEFw653N4BaPCnp6yu6wNewGi5mlUV/D4hJoLOqpVEYYgFpNiBObwGtt9FhDF9nWNLxO/L1Vqk1oZlByyQJF5vA8FjKykbVKu1wkGRB3O/M/UKNRoAuHPEzAiBA37rys3DPBAZMOabX/im4IAvHNXW4rK4ZrNgNBkkONrjlqou1uMkceQDIkaQQGx3G5k+CfBYguJzbaHQA8uXJDr8P3pyDOhMQPzVn2drAH1Xmd5JIJ5AC58O5Z++9x7Fao8BxJuTcwbX1ExceCNWc1oAaZIvyifK/gg/tKiD2aZI5wPW5zeUK/RfTe1zgG8iWzodJtrtG0KUrumhtVyVKdbVxB2BiB5EeW3er1MgiB3xb4HkoUcMwxkJ3m85gDBB21QquHIJdMdqACQAQqjqitxOiy9x5WtPz+u5ZXHuFUsTTy1Wgxdjh7zHbOY7Y/A7ytDEPHkRrtzmdvooD9NbflaPl8V0Re5LOBGHdTzU3asMAxAc0+6R6HwJI2USui4rQBBMXAMH0J/L4LnyCvTxStHDkjTBkqJKIVEhbGRAqJRIUYQIgQmhTIUSEWMQAUpCgkpZSZtU8M0i7roLqRHehsxc6ovXwCByMLhto7WkY+IMklCcrDxcoDiqlIhLuQlNCkUoWdjIp1KLKJU2VRJr1Yp17hVZSlAzYo4jw71o4fF3Gtr691p5/wBlyR4ixur2+Eybdwuhf7TsGmZ9xGjRFtz3z6rOUorllxxylwju6ONPYkta0yCCLn708rD1KvF5LWGlBDTEfkfjPnK81q9JqtQhoZTZcXMvIzRBmw3FoVrF8XrAUx1pJdM2aBJiDEW1C5Z5Yqzoj6abaWys9TL3ZQGkTu/WIFzG5tovJ+mH2m1aOIfRdh56sDJNSGuc5tnlrRdpBO/pddDh+sqNbLy0HKHZ3S7KRAEExJ97aM28Fcx036FnGPD6NRgqsYGOa8mHgS5va2IGYaEGNRCbmnythdPTw7Zl4H7WngO67DMeZOTq6hZvo7MHeo5aLpehn2ksr1ahqtpYYMpB3briKozdpslrdLEakT4rxXEYd1NzmVGlr2ktc1wggjWQhyn0o8onW+59bcM4/RxAPs76VV4a12VlRrrOByyWzlBh0EgaFazm5mw9sSLiZ+IXmf2bcIbS4dShsPqDrnPDmy5z2hzCHMMgBpa2DBEO5ydetxivS7Gckg6kkzIBE5tRqJsbHkspeoUL1cGmP07ybRe5u4lnVv8A5beY0v8AFSc8ka/Qt8h6lc8ekNR7w17Wu1AnskT3i3I6LVw2Ma/NBIgyWmzhMzI5TuLK8E4uXt4JzYJ4/qQDHvgePzsueLFuY4TflKzHRJ8SvVxSo4MkbKnVpixWiE2ULXqGegqFigWq9kUTTT6gumUsqbIrnVJsiOoHTKZpFRNNXS1QLUuoV00SDFGtYKwAoYgWnksLNTOqqu5WKo7JME+l9bXWeK7ibsLBB95zJm0HsuIjXee5Qx8h0yqYjHgWAk+gVGti3um8eFvjqs3NI0jikzVq1mt94geJVKvxZg0Bd8B8f0WVUYdUmsJ2WTyvsbxwRX1MPW4u8+6A34n42+CoV8Q93vOJ7pt6aK4/BEgusACBzKJSwDcpc8mBAsNSeSn3SNFLHDgxoU6bCSIBN+S0H0Wg208PndSn6JS6fkH6nwivQo1LbX5xz5eKtYbBmRmfblr87KIf4eKdlSDKOlB8kfqci42OmwRaCTeNQ0mWtM6jlrzW3Tcyo4ENDYIMie0QQZdBvcSuPweJvC3sBitJOt7+lk3BcGWuV3Zyn2v8Qw5ayiwM9o61tSq5rYcGik5gD3xDj7oiSRk2XI9B+kv7PxIrGkys3KWvY4NmNQWPIORwcAZGsR4es8f6G0eIhpcXU6jAe0yJc12gId73uyIvdeU9KOhtfBEuIFSjmhtVvf7oe3VhPmJ0JURpLSU7e57N0G6X0+I0nF4pMxAc8upN94U837twkS4QQCRuLxMLVrYIVIzOdq7skD+EubY5QS3cTrruvn7oY2s3G4Z9Fri7rQRAsWAxWuREZC4E7TzX0NUe2GuDszZlrpBmdCDyId6QFDwxb34LjllHePJlYnhpY4OpwQ0DsmRJi/qZ3WTWfUzhxJa5uhiPG3LbvXQ1631KpV2h2vkdwrXp4reJovWSf17/ACWcDj+sbBs4C4+YQHsuVRoEscJ1HxV5zeRXbibrc5M0Un7eCBlRKVarkBLnANFySYAHeTogYTFMrNz03Ne0kgOaZBgwYI1WxgWQ9LN4KPVJjT70bATlRKYDvTlIZEqJUyoEoGWA3uUMSzsmydtW+yfEuJYQR9Ss22VSMbH1iGjLvN1mZjebz62WrimdgeJ/NZeJeAPrVc7tmyaiVazJI2Py8FWdSEiDPcPmpVHE3uInzlDqXOu23klSB5JMOSPJQ60R5j8jPyQCmlOyHvyW/aGwRcg7Cw8ZInmqz3eSgSmSsKFOv1sB+qSdrUz6nJMBOsoZlAuUSUAWG1i29vUH1Gy08NxInXaIA89FhFyj1sIA7/Ccd7LLSQRMWIvctdyEiQY08jar47MCC1rgRGUkgHSSSLi3JefUcZ3rRo8R2mfrxUUOzr8DXaxjadMNDW2DZhrW30A71ZZiuWkW+u+SuOw+LPk4donWYiIWnSxdvrbmkl3Bs26tae9InSDMgHw5jx1WbSrxqZGxOt9ATv4+vMnYSJjv87SVpHZktbFqqJCKHHkgsMqwQumJm2cr9omLy4Ut0zH4AH5kKH2e4prcFSaXNzF1UhpcA4/vXxA12PoVnfadVkNYDcNmPPMfg2fJaX2dYc+x0nTIPWANgWIr1ZM6kmY8lCdzKa9p1Bq9ygX9yIafcoOw55LbYjch1ncmNVM9hGqGU6ESNRDL0iVElAHilPpJi2uzDEVp73lw/C6W/BetdAelBx1F7KkdawZXRYODmnK4DbQyNARbWB5BUrUfZ2sFKKweS6rmdJaR7hbMRoZ1XafZi04dtTEuByv7LBMF7aebO4dwcWNn+rkuFHSdNxWu4nI0+J5LLqOm02+t1bp4ptb980ZW1O0GkyWgzLSd4Mie5UzSv+XzTbJQJxUHlSqOAF/q9vkotYTsRb5hIZGEspR4A+Ki98a2QBDIloo9e3YoT6koAVR6gU0qJKYiRKg5yZxQnOSGO5yGXJnFQJSAnmUm1CEFOCgC/QxBlbFCpETqb+S56i+Fp4R5BQB02FfIg+BlXaBgi/O+8RFzz1CyMA9aTnd4B7yAB4k2CYGgxsOLeTvQ6x8FZKr0DLnd1vM3PndFqvygk7An0XXHg55OmeedMccw1crj7z3NgAknLDY85A810fQCpkwFEcnVr/49ReedIcUet2mDfcFxvG021/JeidA2/wC4UP8AF+NeoufGrm2bTdRRve0KYxZCgVAropGepiq1SUFxRCoFUthPchHcmgKRUSmI8sfToNJDMITcECpiHVGAiY7LGNc4XNi5bPCcSSHOqu1AaG2pgNFg1jdGtAMADS55otTAPcSXG5JJus/iVA02g2JJgCYHeSeQXK4Jcs2UmdDh2UmU2tpOzTmcRbsgmwsLmIJ1uTdB4g4taHcnDut81zeFxr2PgxIAqNgntAGHtuAQb/Fb/FKoqYfM2/un4jbn81DrsUhNYC4mx2aY2+SI4IGBIFMHwI8xI/TyU6Um5/07lIxZfr80LENBBB5IxCp1qv6eRQIADFhpslKBXrZdgZsNVNrkwJSouKYlQc5ADkobikShkpAIlRlIlMgYlJqiptQARi0MIVQYtDDPDRa7tjs39XfAd50BG5grW3+Sv1JcA0CSYEeMT8FlcNdJ+t1sYRpyvc0S4NOQfzkQ38p8kwB1OPYVstrNJIdEtDXBuWwgGCNNidTtZSxHFaOIa5tPE02g2dnZUpET/MZb/ouQxnBcSBakXX+80nxN/wBVj18LjKYMUqva1y0y4CNNAbreUq2iZpJ7sNxGn7NXAf1dbKQ6G5XNqsJ2fBgG45gyvWOE0w6hScGspB1NrgwO93MJjTW/qvGeG8KqOf22Pa0XcXNc0n1Gv6ruuI8Wq5BTEMa6mw9iWuaXNBIa4GQjFGUnYskork7Y0Ru8eQJUerbzJ8v7rn+i3D6xo5m1ZDnOP7xj6pBGVsZswtaY8VqezVRbr6X8R7VGqNAXHV3dA8gFTlTpsSXei5DeR9R+iA+nyQjSrbVcMf8AorD5KGSv/wAzC+ZrA/8AokpfJWxNzUMhZdXilaXDLRIaYLhVAB5EZiDB2kIJ4s/fqR/jN+UrVJszbRwlPpA9w/uqnEMW+qAJiDNiqAgaCFMVFwnSGo4tzSM0OMthx1aM1w2I1EjzWpg8TkLpJyu94Ek5gbG3MTPr4LGzrUojsh07gD633+CAOg4NVDqbmAgljjH9JMg/mFcIsuOqYhzXGpTJB/jAN+8jmNLbQjUce/UPPrKAOjq1QLTss0mTMrMq1SbkknS5Qw5AGsVFZ7a5Cn7SY+aALbnIeZVusKiXoAskqJUKb5TygBFKUkkAOFNqgERqAJtVikUFgR8MzO8MG9z3NCANzhbTkB3It56fqvQOGcGy02yQCbkEG06DXlC5XgFbD03g16jW5QMrSHHMedhpb6BXVt6UYQ6V2ctTr6JpiCv4V/T8Qgu4TA/h/Ef8qN+3MP8A81nqg4/jeHFKoeuZ7j7BwLj2TZo3dyG5Va2KhncB/p9T/lQzwA8x6n/KtBvHMORPX0tJ99vhz5oruIUgJNRgHMuAF9Lp6mKjI/Ybhv8AFZD8dQa5zSawc1zmOAYSA5pIMGb3C08A93tdSo57RTyuaD1zXdZLgWQ0HsgAGx0neSg480PaaQgEPrPFYh5gSyk5pde0lzxYi88oRqk9gpIz6lXDu941D/Uz5EqbcdSaAG1KzQNAGuAHgJsqHSjDHryKBp0qQbT/AOMHGXZASWyXCHVANNBOklH6H9ExUqh9fE03hvbbTp1S8VIIEucCOzJFhrOsazrZVFXFNoAtcwuu9ge0sOV1N7w1+tgQCT5Ihw+EO3/iXYYgYOm6qKrKMtqBsZQBenTe2A4297nr4otM4NxaGNwzi6feywABJzHb9U1ka4YnC+x5KejVA3cz0e4AfFYj+EUqrsuEa50WfVL/AN03mATJefDuXUN4DVxF8S7JTsRh2XH+K8RmP8ototmlwwNAa2wAgANAAHIAaKCjiXdD4uKugky3kJNw63oqHE4BjM2Ww2AIiB/b1K9Gfw4EEFxuCNOa8545wWtRe4uaS0kkPaOwf8p7igRQBTAwben6IGYhLrUAXm1JUXOVUVv9f15orKk6/X6IALnUg9BI5KOdAyznSzKuHorrASNdPBABGVL3+CtsALZm/Lms0uV3AUwQ4kjYAXuTN7AiBHxCT+AJTfbSdVIC1lXr04eQCTpfxGiPQmLzHgjcBgwnf68FYATsYeRjY5SAY1gnVWcLhHPMMaTtOw8T8te5MCFNhOgkmwA1JW/wzAdW0kwXu947DuHMK/w3ggYJdqfX+yvHADmfryQBinBgzJ1JM2n11QHcKbzdzgPIE84XQfs8cyonADm70CAMNmAj+N58XSnr4EPBDi6CC0ibEHnHn6rZ9gHN3om9g/md6IAx6eDIblDzF4HLMZd4yb3RGYSBaBtaBrrC0/Yf5j+H+6XsP8x/D/dALYzhhTyJ8IPyUHYc9/wWocD3n8P91A4HvP4f7oAzDhfqAnbh/qAtA4L+b4FROCPP4FAFHqe63goimRpbwEK8cEeY+KicEeY+KAs8s4FindacxLwKOJMOJIkYaqWm+4MHyW/xri4aH5KNJgfw/DgQxhLKgq0w+sCWSHubnBIg9sGZaEkkAExHSGm+pjP90oNBNSnSDAW9SG0MaGuAFi+XUyTAH7ppABALVxPj7M7jTw1Ngdg3EDLTdlNU56ZA6sCWNdlzRmdElxtCSQBN3EsOQIwdID2Cq7SmSC4U2MIPV3cx1N7g92Zx61wLtFm4SrRpA0zQFQipTeHvILspfhC9h7Haae0L6ZjzdmSSAKfSCoGipSDKYIxBOdlNrDGRvZFi4NmTGbdYOYpJIAfMeZTZjzKSSAFmPMpy88z6pJIAWY8ymLjzSSQBPr3fed6lRNQzMmec3SSQA/XO+8fUqTcQ8aOcP+opJIAf2up99/4il7XU++/8RSSQAva6n33/AIil7XU++/8AEf1SSQAva3/ff+Ipe1P++78RSSQAvan/AH3fiKXtT/vu/EUkkAL2p/33fiK3uHcUovIa6g4ltIkn2mqMxpUs7iQNM2Q6aZt4TpIABQ4xSMh1Bx//AFcIrvEA5nNHMwIFyfd2JM3cbjaLabyKDp6yrQaevqS0tbLX63IJFjyhJJAEaeLpVQXiiWB1Tq2tFap2JFMNMzcAucYi/ZvY5lxtrKLXUg15qNpNd1vWvu7rWtcermBIndJJA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http://www.avioesemusicas.com/wp-content/uploads/2013/0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8659" y="3553947"/>
            <a:ext cx="1751541" cy="13136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upload.wikimedia.org/wikipedia/commons/thumb/7/73/Flight_242_tail_and_wing.jpg/1280px-Flight_242_tail_and_win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1385887"/>
            <a:ext cx="2997594" cy="21568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05400" y="5867399"/>
            <a:ext cx="3882962" cy="954107"/>
          </a:xfrm>
          <a:prstGeom prst="rect">
            <a:avLst/>
          </a:prstGeom>
        </p:spPr>
        <p:txBody>
          <a:bodyPr wrap="square">
            <a:spAutoFit/>
          </a:bodyPr>
          <a:lstStyle/>
          <a:p>
            <a:r>
              <a:rPr lang="en-US" sz="1400" dirty="0" smtClean="0">
                <a:solidFill>
                  <a:schemeClr val="bg1">
                    <a:lumMod val="85000"/>
                  </a:schemeClr>
                </a:solidFill>
              </a:rPr>
              <a:t>“The </a:t>
            </a:r>
            <a:r>
              <a:rPr lang="en-US" sz="1400" dirty="0">
                <a:solidFill>
                  <a:schemeClr val="bg1">
                    <a:lumMod val="85000"/>
                  </a:schemeClr>
                </a:solidFill>
              </a:rPr>
              <a:t>probable cause of this accident was the captain's decision to penetrate rather than avoid an area of severe </a:t>
            </a:r>
            <a:r>
              <a:rPr lang="en-US" sz="1400" dirty="0" smtClean="0">
                <a:solidFill>
                  <a:schemeClr val="bg1">
                    <a:lumMod val="85000"/>
                  </a:schemeClr>
                </a:solidFill>
              </a:rPr>
              <a:t>weather…” Southern Air 242</a:t>
            </a:r>
            <a:endParaRPr lang="en-US" sz="1400" dirty="0">
              <a:solidFill>
                <a:schemeClr val="bg1">
                  <a:lumMod val="85000"/>
                </a:schemeClr>
              </a:solidFill>
            </a:endParaRPr>
          </a:p>
        </p:txBody>
      </p:sp>
    </p:spTree>
    <p:extLst>
      <p:ext uri="{BB962C8B-B14F-4D97-AF65-F5344CB8AC3E}">
        <p14:creationId xmlns:p14="http://schemas.microsoft.com/office/powerpoint/2010/main" val="2142890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lgn="l"/>
            <a:r>
              <a:rPr lang="en-US" sz="3200" b="1" dirty="0" smtClean="0">
                <a:effectLst>
                  <a:outerShdw blurRad="38100" dist="38100" dir="2700000" algn="tl">
                    <a:srgbClr val="000000">
                      <a:alpha val="43137"/>
                    </a:srgbClr>
                  </a:outerShdw>
                </a:effectLst>
              </a:rPr>
              <a:t>How about near a thunderstorm?</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6</a:t>
            </a:fld>
            <a:endParaRPr lang="en-US" dirty="0"/>
          </a:p>
        </p:txBody>
      </p:sp>
      <p:pic>
        <p:nvPicPr>
          <p:cNvPr id="2050" name="Picture 2" descr="http://www.srh.noaa.gov/jetstream/tstorms/images/downbu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78451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75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l"/>
            <a:r>
              <a:rPr lang="en-US" sz="3200" b="1" dirty="0" smtClean="0">
                <a:effectLst>
                  <a:outerShdw blurRad="38100" dist="38100" dir="2700000" algn="tl">
                    <a:srgbClr val="000000">
                      <a:alpha val="43137"/>
                    </a:srgbClr>
                  </a:outerShdw>
                </a:effectLst>
              </a:rPr>
              <a:t>Outflow/Downburst</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7</a:t>
            </a:fld>
            <a:endParaRPr lang="en-US" dirty="0"/>
          </a:p>
        </p:txBody>
      </p:sp>
      <p:pic>
        <p:nvPicPr>
          <p:cNvPr id="5" name="airportdownburst.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1295400" y="1524000"/>
            <a:ext cx="6502399" cy="4876800"/>
          </a:xfrm>
          <a:prstGeom prst="rect">
            <a:avLst/>
          </a:prstGeom>
        </p:spPr>
      </p:pic>
      <p:cxnSp>
        <p:nvCxnSpPr>
          <p:cNvPr id="6" name="Straight Arrow Connector 5"/>
          <p:cNvCxnSpPr/>
          <p:nvPr/>
        </p:nvCxnSpPr>
        <p:spPr>
          <a:xfrm>
            <a:off x="1221311" y="3352800"/>
            <a:ext cx="1064689" cy="1066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4111" y="2590800"/>
            <a:ext cx="994824"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50+ KT </a:t>
            </a:r>
          </a:p>
          <a:p>
            <a:r>
              <a:rPr lang="en-US" dirty="0" smtClean="0">
                <a:solidFill>
                  <a:srgbClr val="FFFF00"/>
                </a:solidFill>
                <a:effectLst>
                  <a:outerShdw blurRad="38100" dist="38100" dir="2700000" algn="tl">
                    <a:srgbClr val="000000">
                      <a:alpha val="43137"/>
                    </a:srgbClr>
                  </a:outerShdw>
                </a:effectLst>
              </a:rPr>
              <a:t>Winds</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3431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760" fill="hold"/>
                                        <p:tgtEl>
                                          <p:spTgt spid="5"/>
                                        </p:tgtEl>
                                      </p:cBhvr>
                                    </p:cmd>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63" y="228600"/>
            <a:ext cx="8229600" cy="6397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limitations overview</a:t>
            </a:r>
            <a:endParaRPr lang="en-US" sz="3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8</a:t>
            </a:fld>
            <a:endParaRPr lang="en-US" dirty="0"/>
          </a:p>
        </p:txBody>
      </p:sp>
      <p:sp>
        <p:nvSpPr>
          <p:cNvPr id="5" name="Text Box 5"/>
          <p:cNvSpPr txBox="1">
            <a:spLocks noChangeArrowheads="1"/>
          </p:cNvSpPr>
          <p:nvPr/>
        </p:nvSpPr>
        <p:spPr bwMode="auto">
          <a:xfrm>
            <a:off x="1873250" y="1606550"/>
            <a:ext cx="5965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dirty="0"/>
          </a:p>
        </p:txBody>
      </p:sp>
      <p:pic>
        <p:nvPicPr>
          <p:cNvPr id="8" name="Picture 4" descr="li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1219200"/>
            <a:ext cx="7594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09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228600"/>
            <a:ext cx="8229600" cy="639762"/>
          </a:xfrm>
        </p:spPr>
        <p:txBody>
          <a:bodyPr/>
          <a:lstStyle/>
          <a:p>
            <a:pPr algn="l"/>
            <a:r>
              <a:rPr lang="en-US" sz="3200" b="1" dirty="0">
                <a:effectLst>
                  <a:outerShdw blurRad="38100" dist="38100" dir="2700000" algn="tl">
                    <a:srgbClr val="000000">
                      <a:alpha val="43137"/>
                    </a:srgbClr>
                  </a:outerShdw>
                </a:effectLst>
              </a:rPr>
              <a:t>Radar </a:t>
            </a:r>
            <a:r>
              <a:rPr lang="en-US" sz="3200" b="1" dirty="0" smtClean="0">
                <a:effectLst>
                  <a:outerShdw blurRad="38100" dist="38100" dir="2700000" algn="tl">
                    <a:srgbClr val="000000">
                      <a:alpha val="43137"/>
                    </a:srgbClr>
                  </a:outerShdw>
                </a:effectLst>
              </a:rPr>
              <a:t>Limitations</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E5E39F1-4C94-4B04-905C-77FD4758D81D}" type="slidenum">
              <a:rPr lang="en-US" smtClean="0"/>
              <a:pPr>
                <a:defRPr/>
              </a:pPr>
              <a:t>9</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710358"/>
            <a:ext cx="5708650"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 name="Text Box 10"/>
          <p:cNvSpPr txBox="1">
            <a:spLocks noChangeArrowheads="1"/>
          </p:cNvSpPr>
          <p:nvPr/>
        </p:nvSpPr>
        <p:spPr bwMode="auto">
          <a:xfrm>
            <a:off x="2446338" y="6355383"/>
            <a:ext cx="4265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MS PGothic" pitchFamily="34" charset="-128"/>
              </a:defRPr>
            </a:lvl1pPr>
            <a:lvl2pPr marL="742950" indent="-285750" eaLnBrk="0" hangingPunct="0">
              <a:defRPr sz="2800">
                <a:solidFill>
                  <a:schemeClr val="tx1"/>
                </a:solidFill>
                <a:latin typeface="Arial" charset="0"/>
                <a:ea typeface="MS PGothic" pitchFamily="34" charset="-128"/>
              </a:defRPr>
            </a:lvl2pPr>
            <a:lvl3pPr marL="1143000" indent="-228600" eaLnBrk="0" hangingPunct="0">
              <a:defRPr sz="2800">
                <a:solidFill>
                  <a:schemeClr val="tx1"/>
                </a:solidFill>
                <a:latin typeface="Arial" charset="0"/>
                <a:ea typeface="MS PGothic" pitchFamily="34" charset="-128"/>
              </a:defRPr>
            </a:lvl3pPr>
            <a:lvl4pPr marL="1600200" indent="-228600" eaLnBrk="0" hangingPunct="0">
              <a:defRPr sz="2800">
                <a:solidFill>
                  <a:schemeClr val="tx1"/>
                </a:solidFill>
                <a:latin typeface="Arial" charset="0"/>
                <a:ea typeface="MS PGothic" pitchFamily="34" charset="-128"/>
              </a:defRPr>
            </a:lvl4pPr>
            <a:lvl5pPr marL="2057400" indent="-228600" eaLnBrk="0" hangingPunct="0">
              <a:defRPr sz="2800">
                <a:solidFill>
                  <a:schemeClr val="tx1"/>
                </a:solidFill>
                <a:latin typeface="Arial" charset="0"/>
                <a:ea typeface="MS PGothic" pitchFamily="34" charset="-128"/>
              </a:defRPr>
            </a:lvl5pPr>
            <a:lvl6pPr marL="2514600" indent="-228600" eaLnBrk="0" fontAlgn="base" hangingPunct="0">
              <a:spcBef>
                <a:spcPct val="0"/>
              </a:spcBef>
              <a:spcAft>
                <a:spcPct val="0"/>
              </a:spcAft>
              <a:defRPr sz="2800">
                <a:solidFill>
                  <a:schemeClr val="tx1"/>
                </a:solidFill>
                <a:latin typeface="Arial" charset="0"/>
                <a:ea typeface="MS PGothic" pitchFamily="34" charset="-128"/>
              </a:defRPr>
            </a:lvl6pPr>
            <a:lvl7pPr marL="2971800" indent="-228600" eaLnBrk="0" fontAlgn="base" hangingPunct="0">
              <a:spcBef>
                <a:spcPct val="0"/>
              </a:spcBef>
              <a:spcAft>
                <a:spcPct val="0"/>
              </a:spcAft>
              <a:defRPr sz="2800">
                <a:solidFill>
                  <a:schemeClr val="tx1"/>
                </a:solidFill>
                <a:latin typeface="Arial" charset="0"/>
                <a:ea typeface="MS PGothic" pitchFamily="34" charset="-128"/>
              </a:defRPr>
            </a:lvl7pPr>
            <a:lvl8pPr marL="3429000" indent="-228600" eaLnBrk="0" fontAlgn="base" hangingPunct="0">
              <a:spcBef>
                <a:spcPct val="0"/>
              </a:spcBef>
              <a:spcAft>
                <a:spcPct val="0"/>
              </a:spcAft>
              <a:defRPr sz="2800">
                <a:solidFill>
                  <a:schemeClr val="tx1"/>
                </a:solidFill>
                <a:latin typeface="Arial" charset="0"/>
                <a:ea typeface="MS PGothic" pitchFamily="34" charset="-128"/>
              </a:defRPr>
            </a:lvl8pPr>
            <a:lvl9pPr marL="3886200" indent="-228600" eaLnBrk="0" fontAlgn="base" hangingPunct="0">
              <a:spcBef>
                <a:spcPct val="0"/>
              </a:spcBef>
              <a:spcAft>
                <a:spcPct val="0"/>
              </a:spcAft>
              <a:defRPr sz="2800">
                <a:solidFill>
                  <a:schemeClr val="tx1"/>
                </a:solidFill>
                <a:latin typeface="Arial" charset="0"/>
                <a:ea typeface="MS PGothic" pitchFamily="34" charset="-128"/>
              </a:defRPr>
            </a:lvl9pPr>
          </a:lstStyle>
          <a:p>
            <a:pPr algn="ctr" eaLnBrk="1" hangingPunct="1">
              <a:spcBef>
                <a:spcPct val="50000"/>
              </a:spcBef>
            </a:pPr>
            <a:r>
              <a:rPr lang="en-US" altLang="en-US" sz="2000" b="1" dirty="0">
                <a:solidFill>
                  <a:schemeClr val="bg1"/>
                </a:solidFill>
              </a:rPr>
              <a:t>Severe Weather Mode</a:t>
            </a:r>
          </a:p>
        </p:txBody>
      </p:sp>
      <p:pic>
        <p:nvPicPr>
          <p:cNvPr id="1026" name="Picture 2" descr="C:\Program Files (x86)\Microsoft Office\MEDIA\CAGCAT10\j029382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0313" y="3689350"/>
            <a:ext cx="1487487" cy="1565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6795" y="1219200"/>
            <a:ext cx="4044697" cy="369332"/>
          </a:xfrm>
          <a:prstGeom prst="rect">
            <a:avLst/>
          </a:prstGeom>
        </p:spPr>
        <p:txBody>
          <a:bodyPr wrap="none">
            <a:spAutoFit/>
          </a:bodyPr>
          <a:lstStyle/>
          <a:p>
            <a:r>
              <a:rPr lang="en-US" b="1" i="1" dirty="0" smtClean="0">
                <a:solidFill>
                  <a:schemeClr val="bg1"/>
                </a:solidFill>
                <a:effectLst>
                  <a:outerShdw blurRad="38100" dist="38100" dir="2700000" algn="tl">
                    <a:srgbClr val="000000">
                      <a:alpha val="43137"/>
                    </a:srgbClr>
                  </a:outerShdw>
                </a:effectLst>
              </a:rPr>
              <a:t>Storm </a:t>
            </a:r>
            <a:r>
              <a:rPr lang="en-US" b="1" i="1" dirty="0">
                <a:solidFill>
                  <a:schemeClr val="bg1"/>
                </a:solidFill>
                <a:effectLst>
                  <a:outerShdw blurRad="38100" dist="38100" dir="2700000" algn="tl">
                    <a:srgbClr val="000000">
                      <a:alpha val="43137"/>
                    </a:srgbClr>
                  </a:outerShdw>
                </a:effectLst>
              </a:rPr>
              <a:t>above or below radar beam</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5366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15405</TotalTime>
  <Words>755</Words>
  <Application>Microsoft Office PowerPoint</Application>
  <PresentationFormat>On-screen Show (4:3)</PresentationFormat>
  <Paragraphs>178</Paragraphs>
  <Slides>34</Slides>
  <Notes>8</Notes>
  <HiddenSlides>0</HiddenSlides>
  <MMClips>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Outline</vt:lpstr>
      <vt:lpstr>US Thunderstorm Distribution</vt:lpstr>
      <vt:lpstr>Thunderstorm attributes</vt:lpstr>
      <vt:lpstr>Still thinking of trying?</vt:lpstr>
      <vt:lpstr>How about near a thunderstorm?</vt:lpstr>
      <vt:lpstr>Outflow/Downburst</vt:lpstr>
      <vt:lpstr>Radar limitations overview</vt:lpstr>
      <vt:lpstr>Radar Limitations</vt:lpstr>
      <vt:lpstr>Radar Limitations </vt:lpstr>
      <vt:lpstr>Radar Limitations</vt:lpstr>
      <vt:lpstr>Radar Limitation</vt:lpstr>
      <vt:lpstr>Radar Limitations</vt:lpstr>
      <vt:lpstr>Base Reflectivity (lowest tilt 0.5°)</vt:lpstr>
      <vt:lpstr>All radar tilts (0.5° to 19.5°)</vt:lpstr>
      <vt:lpstr>Composite Reflectivity</vt:lpstr>
      <vt:lpstr>PowerPoint Presentation</vt:lpstr>
      <vt:lpstr>What do you get?</vt:lpstr>
      <vt:lpstr>What do you get?</vt:lpstr>
      <vt:lpstr>May 23 2011 Ozona, TX</vt:lpstr>
      <vt:lpstr>May 23 2011 Ozona, TX</vt:lpstr>
      <vt:lpstr>May 23 2011 Ozona, TX</vt:lpstr>
      <vt:lpstr>Volumetric Radar</vt:lpstr>
      <vt:lpstr>18 Jun 2009</vt:lpstr>
      <vt:lpstr>18 Jun 2009 Haboob</vt:lpstr>
      <vt:lpstr>18 Jun 2009 Haboob</vt:lpstr>
      <vt:lpstr>Deviant Motion</vt:lpstr>
      <vt:lpstr>Some rough guidelines</vt:lpstr>
      <vt:lpstr>More rough guidelines</vt:lpstr>
      <vt:lpstr>Final thoughts</vt:lpstr>
      <vt:lpstr>PowerPoint Presentation</vt:lpstr>
      <vt:lpstr>What would you do?</vt:lpstr>
      <vt:lpstr>What would you do?</vt:lpstr>
      <vt:lpstr>What would you do?</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 SPECIFIC TAF AMMENDMENT CRITERIA SSTAC</dc:title>
  <dc:creator>cammye.sims</dc:creator>
  <cp:lastModifiedBy>joe.jurecka</cp:lastModifiedBy>
  <cp:revision>1078</cp:revision>
  <dcterms:created xsi:type="dcterms:W3CDTF">2008-06-01T16:27:34Z</dcterms:created>
  <dcterms:modified xsi:type="dcterms:W3CDTF">2015-04-15T19:09:15Z</dcterms:modified>
</cp:coreProperties>
</file>